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1" r:id="rId3"/>
    <p:sldId id="304" r:id="rId4"/>
    <p:sldId id="305" r:id="rId5"/>
    <p:sldId id="306" r:id="rId6"/>
    <p:sldId id="307" r:id="rId7"/>
    <p:sldId id="303" r:id="rId8"/>
    <p:sldId id="272" r:id="rId9"/>
    <p:sldId id="308" r:id="rId10"/>
    <p:sldId id="309" r:id="rId11"/>
    <p:sldId id="310" r:id="rId12"/>
    <p:sldId id="311" r:id="rId13"/>
    <p:sldId id="312" r:id="rId14"/>
    <p:sldId id="264" r:id="rId15"/>
    <p:sldId id="290" r:id="rId16"/>
    <p:sldId id="313" r:id="rId17"/>
    <p:sldId id="314" r:id="rId18"/>
    <p:sldId id="291" r:id="rId19"/>
    <p:sldId id="292" r:id="rId20"/>
    <p:sldId id="316" r:id="rId21"/>
    <p:sldId id="317" r:id="rId22"/>
    <p:sldId id="318" r:id="rId23"/>
    <p:sldId id="315" r:id="rId24"/>
    <p:sldId id="322" r:id="rId25"/>
    <p:sldId id="323" r:id="rId26"/>
    <p:sldId id="324" r:id="rId27"/>
    <p:sldId id="293" r:id="rId28"/>
    <p:sldId id="320" r:id="rId29"/>
    <p:sldId id="294" r:id="rId30"/>
    <p:sldId id="295" r:id="rId31"/>
    <p:sldId id="296" r:id="rId32"/>
    <p:sldId id="300" r:id="rId33"/>
    <p:sldId id="301" r:id="rId34"/>
    <p:sldId id="31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2760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6B3D0-2228-4C58-9D6A-96DE31BCC8E1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EF0CE-B8A0-443B-88C7-96BA1CAC48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501090" cy="1752600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chemeClr val="bg1"/>
                </a:solidFill>
                <a:latin typeface="Bookman Old Style" pitchFamily="18" charset="0"/>
              </a:rPr>
              <a:t>Курсы компьютерной грамотности</a:t>
            </a:r>
            <a:endParaRPr lang="ru-RU" sz="5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23528" y="2708920"/>
            <a:ext cx="850109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800" b="1" i="0" u="none" strike="noStrike" kern="120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Урок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8.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Bookman Old Style" pitchFamily="18" charset="0"/>
              </a:rPr>
              <a:t>ПОЛЕЗНЫЕ САЙТЫ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7337" t="6040" r="18737" b="3523"/>
          <a:stretch>
            <a:fillRect/>
          </a:stretch>
        </p:blipFill>
        <p:spPr bwMode="auto">
          <a:xfrm>
            <a:off x="714348" y="571480"/>
            <a:ext cx="771530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857488" y="1714488"/>
            <a:ext cx="714380" cy="214314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rcRect l="31217" t="6376" r="30635" b="3691"/>
          <a:stretch>
            <a:fillRect/>
          </a:stretch>
        </p:blipFill>
        <p:spPr bwMode="auto">
          <a:xfrm>
            <a:off x="1285852" y="214290"/>
            <a:ext cx="657229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 l="16165" t="5872" r="15725" b="5705"/>
          <a:stretch>
            <a:fillRect/>
          </a:stretch>
        </p:blipFill>
        <p:spPr bwMode="auto">
          <a:xfrm>
            <a:off x="1071538" y="357166"/>
            <a:ext cx="700092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1857356" y="5929330"/>
            <a:ext cx="1285884" cy="285752"/>
          </a:xfrm>
          <a:prstGeom prst="ellipse">
            <a:avLst/>
          </a:prstGeom>
          <a:solidFill>
            <a:schemeClr val="lt1">
              <a:alpha val="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11804" t="6544" r="39681" b="36697"/>
          <a:stretch>
            <a:fillRect/>
          </a:stretch>
        </p:blipFill>
        <p:spPr bwMode="auto">
          <a:xfrm>
            <a:off x="285720" y="214290"/>
            <a:ext cx="521497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12015" t="10073" r="12728" b="12537"/>
          <a:stretch>
            <a:fillRect/>
          </a:stretch>
        </p:blipFill>
        <p:spPr bwMode="auto">
          <a:xfrm>
            <a:off x="3428992" y="3571876"/>
            <a:ext cx="535785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Официальная Россия</a:t>
            </a: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gov.ru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11151" r="25000" b="4851"/>
          <a:stretch>
            <a:fillRect/>
          </a:stretch>
        </p:blipFill>
        <p:spPr bwMode="auto">
          <a:xfrm>
            <a:off x="1835696" y="1340768"/>
            <a:ext cx="5760640" cy="539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Президента Российской Федерации</a:t>
            </a: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kremlin.ru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6250" r="27344" b="12070"/>
          <a:stretch>
            <a:fillRect/>
          </a:stretch>
        </p:blipFill>
        <p:spPr bwMode="auto">
          <a:xfrm>
            <a:off x="571472" y="1428736"/>
            <a:ext cx="8020966" cy="50720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04" r="1168" b="4349"/>
          <a:stretch>
            <a:fillRect/>
          </a:stretch>
        </p:blipFill>
        <p:spPr bwMode="auto">
          <a:xfrm>
            <a:off x="321394" y="714356"/>
            <a:ext cx="853688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11151" r="25000" b="4851"/>
          <a:stretch>
            <a:fillRect/>
          </a:stretch>
        </p:blipFill>
        <p:spPr bwMode="auto">
          <a:xfrm>
            <a:off x="1077019" y="285728"/>
            <a:ext cx="6995443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администрации Тамбовской области</a:t>
            </a:r>
          </a:p>
          <a:p>
            <a:pPr algn="ctr">
              <a:tabLst>
                <a:tab pos="3409950" algn="l"/>
              </a:tabLst>
            </a:pPr>
            <a:r>
              <a:rPr lang="en-US" sz="3600" dirty="0" smtClean="0">
                <a:solidFill>
                  <a:schemeClr val="bg1"/>
                </a:solidFill>
              </a:rPr>
              <a:t>tambov.gov.ru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3326" t="11151" r="25000" b="5901"/>
          <a:stretch>
            <a:fillRect/>
          </a:stretch>
        </p:blipFill>
        <p:spPr bwMode="auto">
          <a:xfrm>
            <a:off x="1475656" y="1268760"/>
            <a:ext cx="6048672" cy="54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Объясняем. РФ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7578" t="6250" r="18750" b="7639"/>
          <a:stretch>
            <a:fillRect/>
          </a:stretch>
        </p:blipFill>
        <p:spPr bwMode="auto">
          <a:xfrm>
            <a:off x="785786" y="785794"/>
            <a:ext cx="7606419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Информационный портал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Госуслуги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gosuslugi.ru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157" t="10633" r="31220" b="22913"/>
          <a:stretch>
            <a:fillRect/>
          </a:stretch>
        </p:blipFill>
        <p:spPr bwMode="auto">
          <a:xfrm>
            <a:off x="500034" y="1268924"/>
            <a:ext cx="8286808" cy="537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Объясняем. РФ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6406" t="6250" r="18749" b="5555"/>
          <a:stretch>
            <a:fillRect/>
          </a:stretch>
        </p:blipFill>
        <p:spPr bwMode="auto">
          <a:xfrm>
            <a:off x="571472" y="642918"/>
            <a:ext cx="7929618" cy="606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Объясняем. РФ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9922" t="6944" r="22265" b="4166"/>
          <a:stretch>
            <a:fillRect/>
          </a:stretch>
        </p:blipFill>
        <p:spPr bwMode="auto">
          <a:xfrm>
            <a:off x="357158" y="714356"/>
            <a:ext cx="8358246" cy="593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Объясняем. РФ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703" t="6250" r="18750" b="6944"/>
          <a:stretch>
            <a:fillRect/>
          </a:stretch>
        </p:blipFill>
        <p:spPr bwMode="auto">
          <a:xfrm>
            <a:off x="500034" y="714357"/>
            <a:ext cx="821537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139463"/>
            <a:ext cx="778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Объясняем. РФ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9922" t="6250" r="21093" b="17589"/>
          <a:stretch>
            <a:fillRect/>
          </a:stretch>
        </p:blipFill>
        <p:spPr bwMode="auto">
          <a:xfrm>
            <a:off x="500034" y="879261"/>
            <a:ext cx="8230865" cy="569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Портал пациента</a:t>
            </a:r>
          </a:p>
          <a:p>
            <a:pPr algn="ctr">
              <a:tabLst>
                <a:tab pos="3409950" algn="l"/>
              </a:tabLst>
            </a:pPr>
            <a:r>
              <a:rPr lang="en-US" sz="4000" dirty="0" smtClean="0">
                <a:solidFill>
                  <a:schemeClr val="bg1"/>
                </a:solidFill>
              </a:rPr>
              <a:t>k-vrachu.tambov.gov.ru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218" name="AutoShape 2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t="11151" r="1666" b="5901"/>
          <a:stretch>
            <a:fillRect/>
          </a:stretch>
        </p:blipFill>
        <p:spPr bwMode="auto">
          <a:xfrm>
            <a:off x="179512" y="1916832"/>
            <a:ext cx="8748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612576" y="116632"/>
            <a:ext cx="10225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ТОСК</a:t>
            </a:r>
          </a:p>
          <a:p>
            <a:pPr algn="ctr">
              <a:tabLst>
                <a:tab pos="3409950" algn="l"/>
              </a:tabLst>
            </a:pPr>
            <a:r>
              <a:rPr lang="ru-RU" sz="3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Передать показания счетчиков </a:t>
            </a:r>
            <a:r>
              <a:rPr lang="ru-RU" sz="33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онлайн</a:t>
            </a:r>
            <a:endParaRPr lang="ru-RU" sz="3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tabLst>
                <a:tab pos="3409950" algn="l"/>
              </a:tabLst>
            </a:pPr>
            <a:r>
              <a:rPr lang="en-US" sz="4000" dirty="0" smtClean="0">
                <a:solidFill>
                  <a:schemeClr val="bg1"/>
                </a:solidFill>
              </a:rPr>
              <a:t>tosk.tmb.ru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218" name="AutoShape 2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t="11151" r="1666" b="5901"/>
          <a:stretch>
            <a:fillRect/>
          </a:stretch>
        </p:blipFill>
        <p:spPr bwMode="auto">
          <a:xfrm>
            <a:off x="179512" y="2170698"/>
            <a:ext cx="8856984" cy="420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643998" cy="12144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Bookman Old Style" pitchFamily="18" charset="0"/>
              </a:rPr>
              <a:t>Университет третьего возраста </a:t>
            </a:r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u3a.itmo.ru/</a:t>
            </a:r>
            <a:b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25047" t="10738" r="24949" b="3994"/>
          <a:stretch>
            <a:fillRect/>
          </a:stretch>
        </p:blipFill>
        <p:spPr bwMode="auto">
          <a:xfrm>
            <a:off x="1071538" y="1285860"/>
            <a:ext cx="707236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киностудии «Мосфильм»</a:t>
            </a:r>
          </a:p>
          <a:p>
            <a:pPr algn="ctr">
              <a:tabLst>
                <a:tab pos="3409950" algn="l"/>
              </a:tabLst>
            </a:pPr>
            <a:r>
              <a:rPr lang="en-US" sz="4000" dirty="0" smtClean="0">
                <a:solidFill>
                  <a:schemeClr val="bg1"/>
                </a:solidFill>
              </a:rPr>
              <a:t>mosfilm.ru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4441" y="1214422"/>
            <a:ext cx="8715277" cy="5357850"/>
            <a:chOff x="214441" y="1214422"/>
            <a:chExt cx="8715277" cy="535785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72" t="10101" r="2848" b="5901"/>
            <a:stretch>
              <a:fillRect/>
            </a:stretch>
          </p:blipFill>
          <p:spPr bwMode="auto">
            <a:xfrm>
              <a:off x="214441" y="1214422"/>
              <a:ext cx="8715277" cy="535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Овал 3"/>
            <p:cNvSpPr/>
            <p:nvPr/>
          </p:nvSpPr>
          <p:spPr>
            <a:xfrm>
              <a:off x="5214942" y="1357298"/>
              <a:ext cx="785818" cy="35719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киностудии «Мосфильм»</a:t>
            </a:r>
          </a:p>
          <a:p>
            <a:pPr algn="ctr">
              <a:tabLst>
                <a:tab pos="3409950" algn="l"/>
              </a:tabLst>
            </a:pPr>
            <a:r>
              <a:rPr lang="en-US" sz="4000" dirty="0" smtClean="0">
                <a:solidFill>
                  <a:schemeClr val="bg1"/>
                </a:solidFill>
              </a:rPr>
              <a:t>mosfilm.ru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6250" r="1953" b="3472"/>
          <a:stretch>
            <a:fillRect/>
          </a:stretch>
        </p:blipFill>
        <p:spPr bwMode="auto">
          <a:xfrm>
            <a:off x="214282" y="1357298"/>
            <a:ext cx="868959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Онлайн-сервис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more.tv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1853" t="11151" r="23219" b="5901"/>
          <a:stretch>
            <a:fillRect/>
          </a:stretch>
        </p:blipFill>
        <p:spPr bwMode="auto">
          <a:xfrm>
            <a:off x="1259632" y="836712"/>
            <a:ext cx="6845317" cy="581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Информационный портал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Госуслуги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gosuslugi.ru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234" t="6250" r="14062" b="5555"/>
          <a:stretch>
            <a:fillRect/>
          </a:stretch>
        </p:blipFill>
        <p:spPr bwMode="auto">
          <a:xfrm>
            <a:off x="571472" y="1285860"/>
            <a:ext cx="8001056" cy="514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Яндекс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Музыка</a:t>
            </a:r>
          </a:p>
          <a:p>
            <a:pPr algn="ctr">
              <a:tabLst>
                <a:tab pos="3409950" algn="l"/>
              </a:tabLst>
            </a:pPr>
            <a:r>
              <a:rPr lang="en-US" sz="4000" dirty="0" smtClean="0">
                <a:solidFill>
                  <a:schemeClr val="bg1"/>
                </a:solidFill>
              </a:rPr>
              <a:t>music.yandex.ru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218" name="AutoShape 2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 descr="C:\Users\ТРО АЮР\Desktop\Ya.Music-Tools-1.jpg"/>
          <p:cNvPicPr>
            <a:picLocks noChangeAspect="1" noChangeArrowheads="1"/>
          </p:cNvPicPr>
          <p:nvPr/>
        </p:nvPicPr>
        <p:blipFill>
          <a:blip r:embed="rId2" cstate="print"/>
          <a:srcRect t="4471" r="2828"/>
          <a:stretch>
            <a:fillRect/>
          </a:stretch>
        </p:blipFill>
        <p:spPr bwMode="auto">
          <a:xfrm>
            <a:off x="323528" y="1340768"/>
            <a:ext cx="8496944" cy="5278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40568" y="0"/>
            <a:ext cx="10225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Онлайн-переводчик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tabLst>
                <a:tab pos="3409950" algn="l"/>
              </a:tabLst>
            </a:pPr>
            <a:r>
              <a:rPr lang="en-US" sz="4000" dirty="0" smtClean="0">
                <a:solidFill>
                  <a:schemeClr val="bg1"/>
                </a:solidFill>
              </a:rPr>
              <a:t>translate.yandex.ru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218" name="AutoShape 2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t="11151" r="1666" b="5901"/>
          <a:stretch>
            <a:fillRect/>
          </a:stretch>
        </p:blipFill>
        <p:spPr bwMode="auto">
          <a:xfrm>
            <a:off x="179512" y="1700809"/>
            <a:ext cx="880192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612576" y="116632"/>
            <a:ext cx="10225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РЖД</a:t>
            </a:r>
          </a:p>
          <a:p>
            <a:pPr algn="ctr">
              <a:tabLst>
                <a:tab pos="3409950" algn="l"/>
              </a:tabLst>
            </a:pPr>
            <a:r>
              <a:rPr lang="ru-RU" sz="3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Услуги Российских железных дорог</a:t>
            </a:r>
          </a:p>
          <a:p>
            <a:pPr algn="ctr">
              <a:tabLst>
                <a:tab pos="3409950" algn="l"/>
              </a:tabLst>
            </a:pPr>
            <a:r>
              <a:rPr lang="en-US" sz="4000" dirty="0" smtClean="0">
                <a:solidFill>
                  <a:schemeClr val="bg1"/>
                </a:solidFill>
              </a:rPr>
              <a:t>www.rzd.ru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218" name="AutoShape 2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 t="10323" r="1935" b="5950"/>
          <a:stretch>
            <a:fillRect/>
          </a:stretch>
        </p:blipFill>
        <p:spPr bwMode="auto">
          <a:xfrm>
            <a:off x="147931" y="2060848"/>
            <a:ext cx="884613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612576" y="116632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МБУ </a:t>
            </a:r>
          </a:p>
          <a:p>
            <a:pPr algn="ctr">
              <a:tabLst>
                <a:tab pos="3409950" algn="l"/>
              </a:tabLst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«Пассажирские перевозки» г. Тамбова</a:t>
            </a:r>
          </a:p>
          <a:p>
            <a:pPr algn="ctr">
              <a:tabLst>
                <a:tab pos="3409950" algn="l"/>
              </a:tabLst>
            </a:pPr>
            <a:r>
              <a:rPr lang="en-US" sz="3200" dirty="0" smtClean="0">
                <a:solidFill>
                  <a:schemeClr val="bg1"/>
                </a:solidFill>
              </a:rPr>
              <a:t>transport68.ru</a:t>
            </a: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218" name="AutoShape 2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https://garayev.ru/wp-content/uploads/2020/11/Ya.Music-Tools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654" t="11151" r="3438" b="5901"/>
          <a:stretch>
            <a:fillRect/>
          </a:stretch>
        </p:blipFill>
        <p:spPr bwMode="auto">
          <a:xfrm>
            <a:off x="107505" y="2000240"/>
            <a:ext cx="8928992" cy="449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50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t="4166" r="24519" b="17071"/>
          <a:stretch>
            <a:fillRect/>
          </a:stretch>
        </p:blipFill>
        <p:spPr bwMode="auto">
          <a:xfrm>
            <a:off x="309505" y="1714488"/>
            <a:ext cx="8477337" cy="497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МБУ </a:t>
            </a:r>
          </a:p>
          <a:p>
            <a:pPr algn="ctr">
              <a:tabLst>
                <a:tab pos="3409950" algn="l"/>
              </a:tabLst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«Пассажирские перевозки» г. Тамбова</a:t>
            </a:r>
          </a:p>
          <a:p>
            <a:pPr algn="ctr">
              <a:tabLst>
                <a:tab pos="3409950" algn="l"/>
              </a:tabLst>
            </a:pPr>
            <a:r>
              <a:rPr lang="en-US" sz="3200" dirty="0" smtClean="0">
                <a:solidFill>
                  <a:schemeClr val="bg1"/>
                </a:solidFill>
              </a:rPr>
              <a:t>transport68.ru</a:t>
            </a: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Информационный портал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Госуслуги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gosuslugi.ru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6015" t="6250" r="15234" b="11805"/>
          <a:stretch>
            <a:fillRect/>
          </a:stretch>
        </p:blipFill>
        <p:spPr bwMode="auto">
          <a:xfrm>
            <a:off x="571472" y="1214422"/>
            <a:ext cx="8215402" cy="543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Информационный портал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Госуслуги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gosuslugi.ru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71472" y="1214422"/>
            <a:ext cx="8204471" cy="5500726"/>
            <a:chOff x="571472" y="1214422"/>
            <a:chExt cx="8204471" cy="550072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/>
            <a:srcRect l="15234" t="6250" r="16015" b="11805"/>
            <a:stretch>
              <a:fillRect/>
            </a:stretch>
          </p:blipFill>
          <p:spPr bwMode="auto">
            <a:xfrm>
              <a:off x="571472" y="1214422"/>
              <a:ext cx="8204471" cy="5500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Овал 5"/>
            <p:cNvSpPr/>
            <p:nvPr/>
          </p:nvSpPr>
          <p:spPr>
            <a:xfrm>
              <a:off x="714348" y="1428736"/>
              <a:ext cx="7929618" cy="121444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Информационный портал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Госуслуги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gosuslugi.ru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9375" t="6250" r="12500" b="5555"/>
          <a:stretch>
            <a:fillRect/>
          </a:stretch>
        </p:blipFill>
        <p:spPr bwMode="auto">
          <a:xfrm>
            <a:off x="502826" y="1428736"/>
            <a:ext cx="821257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ЦГБ\Desktop\pp_image_16978_s34rpjwi2t1575013758_registraciya-po-nomeru-telefona-m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0000"/>
          </a:blip>
          <a:srcRect b="38553"/>
          <a:stretch>
            <a:fillRect/>
          </a:stretch>
        </p:blipFill>
        <p:spPr bwMode="auto">
          <a:xfrm>
            <a:off x="285720" y="642918"/>
            <a:ext cx="8639418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36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09950" algn="l"/>
              </a:tabLst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Сайт Социального фонда России</a:t>
            </a:r>
          </a:p>
          <a:p>
            <a:pPr algn="ctr">
              <a:tabLst>
                <a:tab pos="3409950" algn="l"/>
              </a:tabLst>
            </a:pPr>
            <a:r>
              <a:rPr lang="en-US" sz="4400" dirty="0" smtClean="0">
                <a:solidFill>
                  <a:schemeClr val="bg1"/>
                </a:solidFill>
              </a:rPr>
              <a:t>sfr.gov.ru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18187" t="7047" r="19207" b="19743"/>
          <a:stretch>
            <a:fillRect/>
          </a:stretch>
        </p:blipFill>
        <p:spPr bwMode="auto">
          <a:xfrm>
            <a:off x="500034" y="1428736"/>
            <a:ext cx="807249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 l="14465" t="5872" r="17698" b="21141"/>
          <a:stretch>
            <a:fillRect/>
          </a:stretch>
        </p:blipFill>
        <p:spPr bwMode="auto">
          <a:xfrm>
            <a:off x="571472" y="571480"/>
            <a:ext cx="8072494" cy="555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2452</TotalTime>
  <Words>116</Words>
  <Application>Microsoft Office PowerPoint</Application>
  <PresentationFormat>Экран (4:3)</PresentationFormat>
  <Paragraphs>50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 Университет третьего возраста  u3a.itmo.ru/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ЦГБ</dc:creator>
  <cp:lastModifiedBy>ЦГБ</cp:lastModifiedBy>
  <cp:revision>218</cp:revision>
  <dcterms:created xsi:type="dcterms:W3CDTF">2022-01-21T10:09:28Z</dcterms:created>
  <dcterms:modified xsi:type="dcterms:W3CDTF">2023-10-25T14:53:11Z</dcterms:modified>
</cp:coreProperties>
</file>