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  <p:sldMasterId id="2147483768" r:id="rId2"/>
  </p:sldMasterIdLst>
  <p:sldIdLst>
    <p:sldId id="256" r:id="rId3"/>
    <p:sldId id="284" r:id="rId4"/>
    <p:sldId id="271" r:id="rId5"/>
    <p:sldId id="276" r:id="rId6"/>
    <p:sldId id="275" r:id="rId7"/>
    <p:sldId id="272" r:id="rId8"/>
    <p:sldId id="285" r:id="rId9"/>
    <p:sldId id="282" r:id="rId10"/>
    <p:sldId id="283" r:id="rId11"/>
    <p:sldId id="274" r:id="rId12"/>
    <p:sldId id="277" r:id="rId13"/>
    <p:sldId id="279" r:id="rId14"/>
    <p:sldId id="280" r:id="rId15"/>
    <p:sldId id="258" r:id="rId16"/>
    <p:sldId id="281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horzBarState="maximized">
    <p:restoredLeft sz="15620"/>
    <p:restoredTop sz="94660"/>
  </p:normalViewPr>
  <p:slideViewPr>
    <p:cSldViewPr>
      <p:cViewPr>
        <p:scale>
          <a:sx n="80" d="100"/>
          <a:sy n="80" d="100"/>
        </p:scale>
        <p:origin x="-2430" y="-7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43" d="100"/>
        <a:sy n="43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6B3D0-2228-4C58-9D6A-96DE31BCC8E1}" type="datetimeFigureOut">
              <a:rPr lang="ru-RU" smtClean="0"/>
              <a:pPr/>
              <a:t>25.10.2023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EF0CE-B8A0-443B-88C7-96BA1CAC487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6B3D0-2228-4C58-9D6A-96DE31BCC8E1}" type="datetimeFigureOut">
              <a:rPr lang="ru-RU" smtClean="0"/>
              <a:pPr/>
              <a:t>25.10.2023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EF0CE-B8A0-443B-88C7-96BA1CAC487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6B3D0-2228-4C58-9D6A-96DE31BCC8E1}" type="datetimeFigureOut">
              <a:rPr lang="ru-RU" smtClean="0"/>
              <a:pPr/>
              <a:t>25.10.2023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EF0CE-B8A0-443B-88C7-96BA1CAC487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6B3D0-2228-4C58-9D6A-96DE31BCC8E1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25.10.2023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EF0CE-B8A0-443B-88C7-96BA1CAC487C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45269957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6B3D0-2228-4C58-9D6A-96DE31BCC8E1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25.10.2023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EF0CE-B8A0-443B-88C7-96BA1CAC487C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85654857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6B3D0-2228-4C58-9D6A-96DE31BCC8E1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25.10.2023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EF0CE-B8A0-443B-88C7-96BA1CAC487C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62210928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6B3D0-2228-4C58-9D6A-96DE31BCC8E1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25.10.2023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EF0CE-B8A0-443B-88C7-96BA1CAC487C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49595374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6B3D0-2228-4C58-9D6A-96DE31BCC8E1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25.10.2023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EF0CE-B8A0-443B-88C7-96BA1CAC487C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40059128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6B3D0-2228-4C58-9D6A-96DE31BCC8E1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25.10.2023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EF0CE-B8A0-443B-88C7-96BA1CAC487C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83297106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6B3D0-2228-4C58-9D6A-96DE31BCC8E1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25.10.2023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EF0CE-B8A0-443B-88C7-96BA1CAC487C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60565054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6B3D0-2228-4C58-9D6A-96DE31BCC8E1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25.10.2023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EF0CE-B8A0-443B-88C7-96BA1CAC487C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5050567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6B3D0-2228-4C58-9D6A-96DE31BCC8E1}" type="datetimeFigureOut">
              <a:rPr lang="ru-RU" smtClean="0"/>
              <a:pPr/>
              <a:t>25.10.2023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EF0CE-B8A0-443B-88C7-96BA1CAC487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6B3D0-2228-4C58-9D6A-96DE31BCC8E1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25.10.2023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EF0CE-B8A0-443B-88C7-96BA1CAC487C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4686432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6B3D0-2228-4C58-9D6A-96DE31BCC8E1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25.10.2023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EF0CE-B8A0-443B-88C7-96BA1CAC487C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34532613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6B3D0-2228-4C58-9D6A-96DE31BCC8E1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25.10.2023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EF0CE-B8A0-443B-88C7-96BA1CAC487C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1452099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6B3D0-2228-4C58-9D6A-96DE31BCC8E1}" type="datetimeFigureOut">
              <a:rPr lang="ru-RU" smtClean="0"/>
              <a:pPr/>
              <a:t>25.10.2023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EF0CE-B8A0-443B-88C7-96BA1CAC487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6B3D0-2228-4C58-9D6A-96DE31BCC8E1}" type="datetimeFigureOut">
              <a:rPr lang="ru-RU" smtClean="0"/>
              <a:pPr/>
              <a:t>25.10.2023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EF0CE-B8A0-443B-88C7-96BA1CAC487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6B3D0-2228-4C58-9D6A-96DE31BCC8E1}" type="datetimeFigureOut">
              <a:rPr lang="ru-RU" smtClean="0"/>
              <a:pPr/>
              <a:t>25.10.2023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EF0CE-B8A0-443B-88C7-96BA1CAC487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6B3D0-2228-4C58-9D6A-96DE31BCC8E1}" type="datetimeFigureOut">
              <a:rPr lang="ru-RU" smtClean="0"/>
              <a:pPr/>
              <a:t>25.10.2023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EF0CE-B8A0-443B-88C7-96BA1CAC487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6B3D0-2228-4C58-9D6A-96DE31BCC8E1}" type="datetimeFigureOut">
              <a:rPr lang="ru-RU" smtClean="0"/>
              <a:pPr/>
              <a:t>25.10.2023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EF0CE-B8A0-443B-88C7-96BA1CAC487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6B3D0-2228-4C58-9D6A-96DE31BCC8E1}" type="datetimeFigureOut">
              <a:rPr lang="ru-RU" smtClean="0"/>
              <a:pPr/>
              <a:t>25.10.2023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EF0CE-B8A0-443B-88C7-96BA1CAC487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6B3D0-2228-4C58-9D6A-96DE31BCC8E1}" type="datetimeFigureOut">
              <a:rPr lang="ru-RU" smtClean="0"/>
              <a:pPr/>
              <a:t>25.10.2023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EF0CE-B8A0-443B-88C7-96BA1CAC487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D6B3D0-2228-4C58-9D6A-96DE31BCC8E1}" type="datetimeFigureOut">
              <a:rPr lang="ru-RU" smtClean="0"/>
              <a:pPr/>
              <a:t>25.10.2023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0EF0CE-B8A0-443B-88C7-96BA1CAC487C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D6B3D0-2228-4C58-9D6A-96DE31BCC8E1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25.10.2023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0EF0CE-B8A0-443B-88C7-96BA1CAC487C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9620173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5536" y="44624"/>
            <a:ext cx="8501090" cy="1752600"/>
          </a:xfrm>
        </p:spPr>
        <p:txBody>
          <a:bodyPr>
            <a:noAutofit/>
          </a:bodyPr>
          <a:lstStyle/>
          <a:p>
            <a:r>
              <a:rPr lang="ru-RU" sz="4000" b="1" dirty="0" smtClean="0">
                <a:solidFill>
                  <a:schemeClr val="bg1"/>
                </a:solidFill>
                <a:latin typeface="Bookman Old Style" pitchFamily="18" charset="0"/>
              </a:rPr>
              <a:t>Курсы компьютерной грамотности</a:t>
            </a:r>
            <a:endParaRPr lang="ru-RU" sz="4000" b="1" dirty="0">
              <a:solidFill>
                <a:schemeClr val="bg1"/>
              </a:solidFill>
              <a:latin typeface="Bookman Old Style" pitchFamily="18" charset="0"/>
            </a:endParaRPr>
          </a:p>
        </p:txBody>
      </p:sp>
      <p:sp>
        <p:nvSpPr>
          <p:cNvPr id="4" name="Подзаголовок 2"/>
          <p:cNvSpPr txBox="1">
            <a:spLocks/>
          </p:cNvSpPr>
          <p:nvPr/>
        </p:nvSpPr>
        <p:spPr>
          <a:xfrm>
            <a:off x="395536" y="1484784"/>
            <a:ext cx="8501090" cy="17526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u-RU" sz="4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omic Sans MS" panose="030F0702030302020204" pitchFamily="66" charset="0"/>
              </a:rPr>
              <a:t>Урок </a:t>
            </a:r>
            <a:r>
              <a:rPr kumimoji="0" lang="ru-RU" sz="4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omic Sans MS" panose="030F0702030302020204" pitchFamily="66" charset="0"/>
              </a:rPr>
              <a:t>7.</a:t>
            </a:r>
            <a:endParaRPr kumimoji="0" lang="ru-RU" sz="4400" b="1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omic Sans MS" panose="030F0702030302020204" pitchFamily="66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ru-RU" sz="4400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Электронная почта</a:t>
            </a:r>
          </a:p>
        </p:txBody>
      </p:sp>
      <p:pic>
        <p:nvPicPr>
          <p:cNvPr id="1026" name="Picture 2" descr="C:\Users\elena\Desktop\Красивые-картинки-на-День-рождения-электронной-почты-15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l="15925" t="11674" r="17120" b="20016"/>
          <a:stretch/>
        </p:blipFill>
        <p:spPr bwMode="auto">
          <a:xfrm>
            <a:off x="3303441" y="3501008"/>
            <a:ext cx="2964295" cy="3024336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AutoShape 4" descr="https://dobriy-sovet.ru/images/Email-campaign-1024x1005-768x754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5" name="AutoShape 6" descr="https://dobriy-sovet.ru/images/Email-campaign-1024x1005-768x754.jpg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Прямоугольник 18"/>
          <p:cNvSpPr/>
          <p:nvPr/>
        </p:nvSpPr>
        <p:spPr>
          <a:xfrm>
            <a:off x="179512" y="404664"/>
            <a:ext cx="8754320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4000" b="1" dirty="0" smtClean="0">
                <a:solidFill>
                  <a:schemeClr val="bg1"/>
                </a:solidFill>
                <a:latin typeface="Bookman Old Style" pitchFamily="18" charset="0"/>
              </a:rPr>
              <a:t>Электронный почтовый ящик</a:t>
            </a:r>
            <a:endParaRPr lang="ru-RU" sz="4000" dirty="0"/>
          </a:p>
        </p:txBody>
      </p:sp>
      <p:pic>
        <p:nvPicPr>
          <p:cNvPr id="18433" name="Picture 1"/>
          <p:cNvPicPr>
            <a:picLocks noChangeAspect="1" noChangeArrowheads="1"/>
          </p:cNvPicPr>
          <p:nvPr/>
        </p:nvPicPr>
        <p:blipFill>
          <a:blip r:embed="rId2" cstate="print">
            <a:lum contrast="10000"/>
          </a:blip>
          <a:srcRect l="4095" t="9506" r="4303" b="6273"/>
          <a:stretch>
            <a:fillRect/>
          </a:stretch>
        </p:blipFill>
        <p:spPr bwMode="auto">
          <a:xfrm>
            <a:off x="251520" y="1628800"/>
            <a:ext cx="8613577" cy="41044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="" xmlns:p14="http://schemas.microsoft.com/office/powerpoint/2010/main" val="28928388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Прямоугольник 18"/>
          <p:cNvSpPr/>
          <p:nvPr/>
        </p:nvSpPr>
        <p:spPr>
          <a:xfrm>
            <a:off x="1547664" y="188640"/>
            <a:ext cx="6167073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4000" b="1" dirty="0" smtClean="0">
                <a:solidFill>
                  <a:schemeClr val="bg1"/>
                </a:solidFill>
                <a:latin typeface="Bookman Old Style" pitchFamily="18" charset="0"/>
              </a:rPr>
              <a:t>Как написать</a:t>
            </a:r>
          </a:p>
          <a:p>
            <a:pPr algn="ctr"/>
            <a:r>
              <a:rPr lang="ru-RU" sz="4000" b="1" dirty="0" smtClean="0">
                <a:solidFill>
                  <a:schemeClr val="bg1"/>
                </a:solidFill>
                <a:latin typeface="Bookman Old Style" pitchFamily="18" charset="0"/>
              </a:rPr>
              <a:t>электронное письмо </a:t>
            </a:r>
            <a:endParaRPr lang="ru-RU" sz="4000" dirty="0"/>
          </a:p>
        </p:txBody>
      </p:sp>
      <p:pic>
        <p:nvPicPr>
          <p:cNvPr id="17409" name="Picture 1"/>
          <p:cNvPicPr>
            <a:picLocks noChangeAspect="1" noChangeArrowheads="1"/>
          </p:cNvPicPr>
          <p:nvPr/>
        </p:nvPicPr>
        <p:blipFill>
          <a:blip r:embed="rId2" cstate="print">
            <a:lum contrast="10000"/>
          </a:blip>
          <a:srcRect l="5564" r="3396" b="14748"/>
          <a:stretch>
            <a:fillRect/>
          </a:stretch>
        </p:blipFill>
        <p:spPr bwMode="auto">
          <a:xfrm>
            <a:off x="179512" y="1772816"/>
            <a:ext cx="8784976" cy="27649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10" name="Picture 2"/>
          <p:cNvPicPr>
            <a:picLocks noChangeAspect="1" noChangeArrowheads="1"/>
          </p:cNvPicPr>
          <p:nvPr/>
        </p:nvPicPr>
        <p:blipFill>
          <a:blip r:embed="rId3" cstate="print">
            <a:lum contrast="10000"/>
          </a:blip>
          <a:srcRect r="2003"/>
          <a:stretch>
            <a:fillRect/>
          </a:stretch>
        </p:blipFill>
        <p:spPr bwMode="auto">
          <a:xfrm>
            <a:off x="179512" y="4293096"/>
            <a:ext cx="8784976" cy="1206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="" xmlns:p14="http://schemas.microsoft.com/office/powerpoint/2010/main" val="28928388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Прямоугольник 18"/>
          <p:cNvSpPr/>
          <p:nvPr/>
        </p:nvSpPr>
        <p:spPr>
          <a:xfrm>
            <a:off x="1763688" y="260648"/>
            <a:ext cx="6038833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4000" b="1" dirty="0" smtClean="0">
                <a:solidFill>
                  <a:schemeClr val="bg1"/>
                </a:solidFill>
                <a:latin typeface="Bookman Old Style" pitchFamily="18" charset="0"/>
              </a:rPr>
              <a:t>Как узнать, что</a:t>
            </a:r>
          </a:p>
          <a:p>
            <a:pPr algn="ctr"/>
            <a:r>
              <a:rPr lang="ru-RU" sz="4000" b="1" dirty="0" smtClean="0">
                <a:solidFill>
                  <a:schemeClr val="bg1"/>
                </a:solidFill>
                <a:latin typeface="Bookman Old Style" pitchFamily="18" charset="0"/>
              </a:rPr>
              <a:t>вам пришло письмо </a:t>
            </a:r>
            <a:endParaRPr lang="ru-RU" sz="4000" dirty="0"/>
          </a:p>
        </p:txBody>
      </p:sp>
      <p:pic>
        <p:nvPicPr>
          <p:cNvPr id="16385" name="Picture 1"/>
          <p:cNvPicPr>
            <a:picLocks noChangeAspect="1" noChangeArrowheads="1"/>
          </p:cNvPicPr>
          <p:nvPr/>
        </p:nvPicPr>
        <p:blipFill>
          <a:blip r:embed="rId2" cstate="print">
            <a:lum contrast="10000"/>
          </a:blip>
          <a:srcRect l="12500" t="12652" r="12500" b="19166"/>
          <a:stretch>
            <a:fillRect/>
          </a:stretch>
        </p:blipFill>
        <p:spPr bwMode="auto">
          <a:xfrm>
            <a:off x="3059832" y="4005064"/>
            <a:ext cx="3003762" cy="25486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86" name="Picture 2"/>
          <p:cNvPicPr>
            <a:picLocks noChangeAspect="1" noChangeArrowheads="1"/>
          </p:cNvPicPr>
          <p:nvPr/>
        </p:nvPicPr>
        <p:blipFill>
          <a:blip r:embed="rId3" cstate="print"/>
          <a:srcRect l="13036" t="26959" r="8750" b="27565"/>
          <a:stretch>
            <a:fillRect/>
          </a:stretch>
        </p:blipFill>
        <p:spPr bwMode="auto">
          <a:xfrm>
            <a:off x="251520" y="1844824"/>
            <a:ext cx="8712968" cy="15121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="" xmlns:p14="http://schemas.microsoft.com/office/powerpoint/2010/main" val="28928388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60" name="AutoShape 4" descr="https://i.dlpng.com/static/png/4017968-microsoft-word-microsoft-office-2007-microsoft-excel-word-png-download-png-for-microsoft-word-900_920_preview.webp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5062" name="AutoShape 6" descr="https://i.dlpng.com/static/png/4017968-microsoft-word-microsoft-office-2007-microsoft-excel-word-png-download-png-for-microsoft-word-900_920_preview.webp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5064" name="AutoShape 8" descr="https://i.dlpng.com/static/png/4017968-microsoft-word-microsoft-office-2007-microsoft-excel-word-png-download-png-for-microsoft-word-900_920_preview.webp"/>
          <p:cNvSpPr>
            <a:spLocks noChangeAspect="1" noChangeArrowheads="1"/>
          </p:cNvSpPr>
          <p:nvPr/>
        </p:nvSpPr>
        <p:spPr bwMode="auto">
          <a:xfrm>
            <a:off x="155575" y="-2582863"/>
            <a:ext cx="5267325" cy="53911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15361" name="Picture 1"/>
          <p:cNvPicPr>
            <a:picLocks noChangeAspect="1" noChangeArrowheads="1"/>
          </p:cNvPicPr>
          <p:nvPr/>
        </p:nvPicPr>
        <p:blipFill>
          <a:blip r:embed="rId2" cstate="print">
            <a:lum contrast="10000"/>
          </a:blip>
          <a:srcRect l="9485" t="15319" r="13276" b="23404"/>
          <a:stretch>
            <a:fillRect/>
          </a:stretch>
        </p:blipFill>
        <p:spPr bwMode="auto">
          <a:xfrm>
            <a:off x="179512" y="332656"/>
            <a:ext cx="8568952" cy="10022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2" name="Picture 2"/>
          <p:cNvPicPr>
            <a:picLocks noChangeAspect="1" noChangeArrowheads="1"/>
          </p:cNvPicPr>
          <p:nvPr/>
        </p:nvPicPr>
        <p:blipFill>
          <a:blip r:embed="rId3" cstate="print">
            <a:lum contrast="10000"/>
          </a:blip>
          <a:srcRect/>
          <a:stretch>
            <a:fillRect/>
          </a:stretch>
        </p:blipFill>
        <p:spPr bwMode="auto">
          <a:xfrm>
            <a:off x="251520" y="2204864"/>
            <a:ext cx="8547982" cy="21960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Овал 13"/>
          <p:cNvSpPr/>
          <p:nvPr/>
        </p:nvSpPr>
        <p:spPr>
          <a:xfrm>
            <a:off x="4427984" y="2708920"/>
            <a:ext cx="1512168" cy="108012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8928388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7" name="Picture 1"/>
          <p:cNvPicPr>
            <a:picLocks noChangeAspect="1" noChangeArrowheads="1"/>
          </p:cNvPicPr>
          <p:nvPr/>
        </p:nvPicPr>
        <p:blipFill>
          <a:blip r:embed="rId2" cstate="print">
            <a:lum contrast="10000"/>
          </a:blip>
          <a:srcRect l="2999" t="20278" r="15526" b="13095"/>
          <a:stretch>
            <a:fillRect/>
          </a:stretch>
        </p:blipFill>
        <p:spPr bwMode="auto">
          <a:xfrm>
            <a:off x="179512" y="332656"/>
            <a:ext cx="8712968" cy="12241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38" name="Picture 2"/>
          <p:cNvPicPr>
            <a:picLocks noChangeAspect="1" noChangeArrowheads="1"/>
          </p:cNvPicPr>
          <p:nvPr/>
        </p:nvPicPr>
        <p:blipFill>
          <a:blip r:embed="rId3" cstate="print"/>
          <a:srcRect l="8661" t="4446" r="9449" b="6774"/>
          <a:stretch>
            <a:fillRect/>
          </a:stretch>
        </p:blipFill>
        <p:spPr bwMode="auto">
          <a:xfrm>
            <a:off x="179512" y="1556792"/>
            <a:ext cx="8712968" cy="45240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Овал 12"/>
          <p:cNvSpPr/>
          <p:nvPr/>
        </p:nvSpPr>
        <p:spPr>
          <a:xfrm>
            <a:off x="2411760" y="3501008"/>
            <a:ext cx="2520280" cy="2232248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 descr="https://gde-saas.ru/wp-content/uploads/5668.png"/>
          <p:cNvPicPr>
            <a:picLocks noChangeAspect="1" noChangeArrowheads="1"/>
          </p:cNvPicPr>
          <p:nvPr/>
        </p:nvPicPr>
        <p:blipFill>
          <a:blip r:embed="rId2" cstate="print">
            <a:lum contrast="10000"/>
          </a:blip>
          <a:srcRect l="7991" t="9286"/>
          <a:stretch>
            <a:fillRect/>
          </a:stretch>
        </p:blipFill>
        <p:spPr bwMode="auto">
          <a:xfrm>
            <a:off x="251520" y="1412776"/>
            <a:ext cx="8544893" cy="5040560"/>
          </a:xfrm>
          <a:prstGeom prst="rect">
            <a:avLst/>
          </a:prstGeom>
          <a:noFill/>
        </p:spPr>
      </p:pic>
      <p:pic>
        <p:nvPicPr>
          <p:cNvPr id="13315" name="Picture 3"/>
          <p:cNvPicPr>
            <a:picLocks noChangeAspect="1" noChangeArrowheads="1"/>
          </p:cNvPicPr>
          <p:nvPr/>
        </p:nvPicPr>
        <p:blipFill>
          <a:blip r:embed="rId3" cstate="print">
            <a:lum contrast="10000"/>
          </a:blip>
          <a:srcRect l="6098" t="12908" r="7587" b="22551"/>
          <a:stretch>
            <a:fillRect/>
          </a:stretch>
        </p:blipFill>
        <p:spPr bwMode="auto">
          <a:xfrm>
            <a:off x="179512" y="260648"/>
            <a:ext cx="8712968" cy="8067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Овал 12"/>
          <p:cNvSpPr/>
          <p:nvPr/>
        </p:nvSpPr>
        <p:spPr>
          <a:xfrm>
            <a:off x="0" y="1268760"/>
            <a:ext cx="8676456" cy="963488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elena\Desktop\i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6" y="1268760"/>
            <a:ext cx="7056784" cy="5235903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Подзаголовок 2"/>
          <p:cNvSpPr txBox="1">
            <a:spLocks/>
          </p:cNvSpPr>
          <p:nvPr/>
        </p:nvSpPr>
        <p:spPr>
          <a:xfrm>
            <a:off x="1403648" y="188640"/>
            <a:ext cx="6408712" cy="93610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ru-RU" sz="4400" b="1" spc="100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Электронная почта</a:t>
            </a:r>
          </a:p>
        </p:txBody>
      </p:sp>
    </p:spTree>
    <p:extLst>
      <p:ext uri="{BB962C8B-B14F-4D97-AF65-F5344CB8AC3E}">
        <p14:creationId xmlns="" xmlns:p14="http://schemas.microsoft.com/office/powerpoint/2010/main" val="34387555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07504" y="44624"/>
            <a:ext cx="8892481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400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Принцип работы электронной почты</a:t>
            </a:r>
            <a:r>
              <a:rPr lang="ru-RU" sz="4000" b="1" dirty="0" smtClean="0">
                <a:solidFill>
                  <a:schemeClr val="bg1"/>
                </a:solidFill>
                <a:latin typeface="Bookman Old Style" pitchFamily="18" charset="0"/>
              </a:rPr>
              <a:t> </a:t>
            </a:r>
            <a:endParaRPr lang="ru-RU" sz="40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lum contrast="10000"/>
          </a:blip>
          <a:srcRect l="7340" t="13681" r="11924" b="4235"/>
          <a:stretch>
            <a:fillRect/>
          </a:stretch>
        </p:blipFill>
        <p:spPr bwMode="auto">
          <a:xfrm>
            <a:off x="2900991" y="1628800"/>
            <a:ext cx="3759241" cy="51125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107505" y="116632"/>
            <a:ext cx="9036496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200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Чтобы отправить письмо по</a:t>
            </a:r>
          </a:p>
          <a:p>
            <a:pPr algn="ctr"/>
            <a:r>
              <a:rPr lang="ru-RU" sz="4200" b="1" u="sng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электронной почте необходимо:</a:t>
            </a:r>
            <a:r>
              <a:rPr lang="ru-RU" sz="4200" b="1" dirty="0" smtClean="0">
                <a:solidFill>
                  <a:schemeClr val="bg1"/>
                </a:solidFill>
                <a:latin typeface="Bookman Old Style" pitchFamily="18" charset="0"/>
              </a:rPr>
              <a:t> </a:t>
            </a:r>
            <a:r>
              <a:rPr lang="ru-RU" sz="3800" b="1" dirty="0" smtClean="0">
                <a:solidFill>
                  <a:schemeClr val="bg1"/>
                </a:solidFill>
                <a:latin typeface="Bookman Old Style" pitchFamily="18" charset="0"/>
              </a:rPr>
              <a:t> </a:t>
            </a:r>
            <a:endParaRPr lang="ru-RU" sz="38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214282" y="1556792"/>
            <a:ext cx="8996374" cy="427809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200000"/>
              </a:lnSpc>
              <a:buFont typeface="Wingdings" pitchFamily="2" charset="2"/>
              <a:buChar char="ü"/>
            </a:pPr>
            <a:r>
              <a:rPr lang="ru-RU" sz="3400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 Зайти на сайт почтового сервиса</a:t>
            </a:r>
          </a:p>
          <a:p>
            <a:pPr>
              <a:lnSpc>
                <a:spcPct val="200000"/>
              </a:lnSpc>
              <a:buFont typeface="Wingdings" pitchFamily="2" charset="2"/>
              <a:buChar char="ü"/>
            </a:pPr>
            <a:r>
              <a:rPr lang="ru-RU" sz="3400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 Зарегистрировать почтовый ящик</a:t>
            </a:r>
          </a:p>
          <a:p>
            <a:pPr>
              <a:lnSpc>
                <a:spcPct val="200000"/>
              </a:lnSpc>
              <a:buFont typeface="Wingdings" pitchFamily="2" charset="2"/>
              <a:buChar char="ü"/>
            </a:pPr>
            <a:r>
              <a:rPr lang="ru-RU" sz="3400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 Узнать электронный адрес получателя</a:t>
            </a:r>
          </a:p>
          <a:p>
            <a:pPr>
              <a:lnSpc>
                <a:spcPct val="200000"/>
              </a:lnSpc>
              <a:buFont typeface="Wingdings" pitchFamily="2" charset="2"/>
              <a:buChar char="ü"/>
            </a:pPr>
            <a:r>
              <a:rPr lang="ru-RU" sz="3400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 Написать и отправить письмо </a:t>
            </a:r>
            <a:endParaRPr lang="ru-RU" sz="3400" dirty="0">
              <a:latin typeface="Comic Sans MS" panose="030F0702030302020204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14283" y="188640"/>
            <a:ext cx="864399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800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Электронный адрес</a:t>
            </a:r>
            <a:endParaRPr lang="ru-RU" sz="4800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lum contrast="10000"/>
          </a:blip>
          <a:srcRect l="4893" t="12193" r="7030" b="8550"/>
          <a:stretch>
            <a:fillRect/>
          </a:stretch>
        </p:blipFill>
        <p:spPr bwMode="auto">
          <a:xfrm>
            <a:off x="198447" y="1340768"/>
            <a:ext cx="8793793" cy="1058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Прямоугольник 4"/>
          <p:cNvSpPr/>
          <p:nvPr/>
        </p:nvSpPr>
        <p:spPr>
          <a:xfrm>
            <a:off x="0" y="2571744"/>
            <a:ext cx="8911414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4400" b="1" u="sng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Примеры электронного адреса</a:t>
            </a:r>
            <a:endParaRPr lang="ru-RU" sz="4400" u="sng" dirty="0">
              <a:latin typeface="Comic Sans MS" panose="030F0702030302020204" pitchFamily="66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142976" y="3357562"/>
            <a:ext cx="6673622" cy="30777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5000" b="1" dirty="0" smtClean="0">
                <a:solidFill>
                  <a:schemeClr val="bg1"/>
                </a:solidFill>
                <a:latin typeface="+mj-lt"/>
              </a:rPr>
              <a:t>ivanov25@mail.ru</a:t>
            </a:r>
          </a:p>
          <a:p>
            <a:pPr algn="ctr"/>
            <a:r>
              <a:rPr lang="en-US" sz="4800" b="1" dirty="0">
                <a:solidFill>
                  <a:schemeClr val="bg1"/>
                </a:solidFill>
                <a:latin typeface="+mj-lt"/>
              </a:rPr>
              <a:t>s</a:t>
            </a:r>
            <a:r>
              <a:rPr lang="en-US" sz="4800" b="1" dirty="0" smtClean="0">
                <a:solidFill>
                  <a:schemeClr val="bg1"/>
                </a:solidFill>
                <a:latin typeface="+mj-lt"/>
              </a:rPr>
              <a:t>idorov_@gmail.com</a:t>
            </a:r>
          </a:p>
          <a:p>
            <a:pPr algn="ctr"/>
            <a:r>
              <a:rPr lang="ru-RU" sz="4800" b="1" dirty="0" smtClean="0">
                <a:solidFill>
                  <a:schemeClr val="bg1">
                    <a:lumMod val="95000"/>
                  </a:schemeClr>
                </a:solidFill>
              </a:rPr>
              <a:t>allapetrova@yandex.ru</a:t>
            </a:r>
            <a:endParaRPr lang="en-US" sz="4800" b="1" dirty="0" smtClean="0">
              <a:solidFill>
                <a:schemeClr val="bg1">
                  <a:lumMod val="95000"/>
                </a:schemeClr>
              </a:solidFill>
            </a:endParaRPr>
          </a:p>
          <a:p>
            <a:pPr algn="ctr"/>
            <a:r>
              <a:rPr lang="en-US" sz="4800" b="1" dirty="0" smtClean="0">
                <a:solidFill>
                  <a:schemeClr val="bg1">
                    <a:lumMod val="95000"/>
                  </a:schemeClr>
                </a:solidFill>
                <a:latin typeface="+mj-lt"/>
              </a:rPr>
              <a:t>chitatel_cgb@mail.ru</a:t>
            </a:r>
            <a:endParaRPr lang="ru-RU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323528" y="332656"/>
            <a:ext cx="828092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b="1" dirty="0" smtClean="0">
                <a:solidFill>
                  <a:schemeClr val="bg1"/>
                </a:solidFill>
                <a:latin typeface="Bookman Old Style" pitchFamily="18" charset="0"/>
              </a:rPr>
              <a:t>Почтовые сервисы  </a:t>
            </a:r>
            <a:endParaRPr lang="ru-RU" sz="4000" dirty="0"/>
          </a:p>
        </p:txBody>
      </p:sp>
      <p:pic>
        <p:nvPicPr>
          <p:cNvPr id="8" name="Picture 2" descr="https://www.intrumnet.com/blog/images/1516202935_888.png"/>
          <p:cNvPicPr>
            <a:picLocks noChangeAspect="1" noChangeArrowheads="1"/>
          </p:cNvPicPr>
          <p:nvPr/>
        </p:nvPicPr>
        <p:blipFill>
          <a:blip r:embed="rId2" cstate="print">
            <a:lum contrast="10000"/>
          </a:blip>
          <a:srcRect l="47158" r="3719" b="68421"/>
          <a:stretch>
            <a:fillRect/>
          </a:stretch>
        </p:blipFill>
        <p:spPr bwMode="auto">
          <a:xfrm>
            <a:off x="3491880" y="1412776"/>
            <a:ext cx="5400600" cy="1944216"/>
          </a:xfrm>
          <a:prstGeom prst="rect">
            <a:avLst/>
          </a:prstGeom>
          <a:noFill/>
        </p:spPr>
      </p:pic>
      <p:pic>
        <p:nvPicPr>
          <p:cNvPr id="20484" name="Picture 4" descr="https://www.intrumnet.com/blog/images/1516202935_888.png"/>
          <p:cNvPicPr>
            <a:picLocks noChangeAspect="1" noChangeArrowheads="1"/>
          </p:cNvPicPr>
          <p:nvPr/>
        </p:nvPicPr>
        <p:blipFill>
          <a:blip r:embed="rId2" cstate="print">
            <a:lum contrast="10000"/>
          </a:blip>
          <a:srcRect l="4480" t="29700" r="61473" b="27101"/>
          <a:stretch>
            <a:fillRect/>
          </a:stretch>
        </p:blipFill>
        <p:spPr bwMode="auto">
          <a:xfrm>
            <a:off x="611560" y="4077072"/>
            <a:ext cx="2736304" cy="1944216"/>
          </a:xfrm>
          <a:prstGeom prst="rect">
            <a:avLst/>
          </a:prstGeom>
          <a:noFill/>
        </p:spPr>
      </p:pic>
      <p:pic>
        <p:nvPicPr>
          <p:cNvPr id="20488" name="Picture 8" descr="https://regeru.ru/uploads/posts/2020-08/1597424521_jandekspochta.jpg"/>
          <p:cNvPicPr>
            <a:picLocks noChangeAspect="1" noChangeArrowheads="1"/>
          </p:cNvPicPr>
          <p:nvPr/>
        </p:nvPicPr>
        <p:blipFill>
          <a:blip r:embed="rId3" cstate="print">
            <a:lum contrast="10000"/>
          </a:blip>
          <a:srcRect l="16065" t="5628" r="18731" b="2453"/>
          <a:stretch>
            <a:fillRect/>
          </a:stretch>
        </p:blipFill>
        <p:spPr bwMode="auto">
          <a:xfrm>
            <a:off x="539552" y="1484784"/>
            <a:ext cx="2736304" cy="1943172"/>
          </a:xfrm>
          <a:prstGeom prst="rect">
            <a:avLst/>
          </a:prstGeom>
          <a:noFill/>
        </p:spPr>
      </p:pic>
      <p:pic>
        <p:nvPicPr>
          <p:cNvPr id="20489" name="Picture 9"/>
          <p:cNvPicPr>
            <a:picLocks noChangeAspect="1" noChangeArrowheads="1"/>
          </p:cNvPicPr>
          <p:nvPr/>
        </p:nvPicPr>
        <p:blipFill>
          <a:blip r:embed="rId4" cstate="print">
            <a:lum contrast="10000"/>
          </a:blip>
          <a:srcRect t="15514" b="14673"/>
          <a:stretch>
            <a:fillRect/>
          </a:stretch>
        </p:blipFill>
        <p:spPr bwMode="auto">
          <a:xfrm>
            <a:off x="3491880" y="4077072"/>
            <a:ext cx="5400600" cy="19442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4624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u="sng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Регистрация почтового ящика</a:t>
            </a:r>
            <a:endParaRPr lang="ru-RU" u="sng" dirty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412776"/>
            <a:ext cx="8229600" cy="4525963"/>
          </a:xfrm>
        </p:spPr>
        <p:txBody>
          <a:bodyPr>
            <a:normAutofit/>
          </a:bodyPr>
          <a:lstStyle/>
          <a:p>
            <a:pPr lvl="0" algn="just">
              <a:lnSpc>
                <a:spcPct val="115000"/>
              </a:lnSpc>
              <a:tabLst>
                <a:tab pos="457200" algn="l"/>
              </a:tabLst>
            </a:pPr>
            <a:r>
              <a:rPr lang="ru-RU" kern="0" dirty="0" smtClean="0">
                <a:solidFill>
                  <a:schemeClr val="bg1"/>
                </a:solidFill>
                <a:latin typeface="Comic Sans MS"/>
                <a:ea typeface="Times New Roman"/>
                <a:cs typeface="Times New Roman"/>
              </a:rPr>
              <a:t>Зайти </a:t>
            </a:r>
            <a:r>
              <a:rPr lang="ru-RU" kern="0" dirty="0">
                <a:solidFill>
                  <a:schemeClr val="bg1"/>
                </a:solidFill>
                <a:latin typeface="Comic Sans MS"/>
                <a:ea typeface="Times New Roman"/>
                <a:cs typeface="Times New Roman"/>
              </a:rPr>
              <a:t>на сайт. </a:t>
            </a:r>
            <a:r>
              <a:rPr lang="ru-RU" kern="0" dirty="0" smtClean="0">
                <a:solidFill>
                  <a:schemeClr val="bg1"/>
                </a:solidFill>
                <a:latin typeface="Comic Sans MS"/>
                <a:ea typeface="Times New Roman"/>
                <a:cs typeface="Times New Roman"/>
              </a:rPr>
              <a:t>Найти </a:t>
            </a:r>
            <a:r>
              <a:rPr lang="ru-RU" kern="0" dirty="0">
                <a:solidFill>
                  <a:schemeClr val="bg1"/>
                </a:solidFill>
                <a:latin typeface="Comic Sans MS"/>
                <a:ea typeface="Times New Roman"/>
                <a:cs typeface="Times New Roman"/>
              </a:rPr>
              <a:t>кнопку </a:t>
            </a:r>
            <a:r>
              <a:rPr lang="ru-RU" kern="0" dirty="0" smtClean="0">
                <a:solidFill>
                  <a:schemeClr val="bg1"/>
                </a:solidFill>
                <a:latin typeface="Comic Sans MS"/>
                <a:ea typeface="Times New Roman"/>
                <a:cs typeface="Times New Roman"/>
              </a:rPr>
              <a:t>«Завести почтовый адрес» </a:t>
            </a:r>
            <a:r>
              <a:rPr lang="ru-RU" kern="0" dirty="0">
                <a:solidFill>
                  <a:schemeClr val="bg1"/>
                </a:solidFill>
                <a:latin typeface="Comic Sans MS"/>
                <a:ea typeface="Times New Roman"/>
                <a:cs typeface="Times New Roman"/>
              </a:rPr>
              <a:t>или «Регистрация нового ящика». </a:t>
            </a:r>
            <a:endParaRPr lang="ru-RU" sz="1600" kern="50" dirty="0">
              <a:solidFill>
                <a:schemeClr val="bg1"/>
              </a:solidFill>
              <a:latin typeface="Arial"/>
              <a:ea typeface="Lucida Sans Unicode"/>
              <a:cs typeface="Times New Roman"/>
            </a:endParaRPr>
          </a:p>
          <a:p>
            <a:pPr lvl="0" algn="just">
              <a:lnSpc>
                <a:spcPct val="115000"/>
              </a:lnSpc>
              <a:tabLst>
                <a:tab pos="457200" algn="l"/>
              </a:tabLst>
            </a:pPr>
            <a:r>
              <a:rPr lang="ru-RU" kern="0" dirty="0" smtClean="0">
                <a:solidFill>
                  <a:schemeClr val="bg1"/>
                </a:solidFill>
                <a:latin typeface="Comic Sans MS"/>
                <a:ea typeface="Times New Roman"/>
                <a:cs typeface="Times New Roman"/>
              </a:rPr>
              <a:t>Заполнить </a:t>
            </a:r>
            <a:r>
              <a:rPr lang="ru-RU" kern="0" dirty="0">
                <a:solidFill>
                  <a:schemeClr val="bg1"/>
                </a:solidFill>
                <a:latin typeface="Comic Sans MS"/>
                <a:ea typeface="Times New Roman"/>
                <a:cs typeface="Times New Roman"/>
              </a:rPr>
              <a:t>регистрационную форму</a:t>
            </a:r>
            <a:r>
              <a:rPr lang="ru-RU" kern="0" dirty="0" smtClean="0">
                <a:solidFill>
                  <a:schemeClr val="bg1"/>
                </a:solidFill>
                <a:latin typeface="Comic Sans MS"/>
                <a:ea typeface="Times New Roman"/>
                <a:cs typeface="Times New Roman"/>
              </a:rPr>
              <a:t>.</a:t>
            </a:r>
          </a:p>
          <a:p>
            <a:pPr lvl="0" algn="just">
              <a:lnSpc>
                <a:spcPct val="115000"/>
              </a:lnSpc>
              <a:tabLst>
                <a:tab pos="457200" algn="l"/>
              </a:tabLst>
            </a:pPr>
            <a:r>
              <a:rPr lang="ru-RU" kern="0" dirty="0" smtClean="0">
                <a:solidFill>
                  <a:schemeClr val="bg1"/>
                </a:solidFill>
                <a:latin typeface="Comic Sans MS"/>
                <a:ea typeface="Times New Roman"/>
                <a:cs typeface="Times New Roman"/>
              </a:rPr>
              <a:t> </a:t>
            </a:r>
            <a:r>
              <a:rPr lang="ru-RU" dirty="0" smtClean="0">
                <a:solidFill>
                  <a:schemeClr val="bg1"/>
                </a:solidFill>
                <a:latin typeface="Comic Sans MS"/>
                <a:ea typeface="Times New Roman"/>
                <a:cs typeface="Times New Roman"/>
              </a:rPr>
              <a:t>Выбрать </a:t>
            </a:r>
            <a:r>
              <a:rPr lang="ru-RU" dirty="0">
                <a:solidFill>
                  <a:schemeClr val="bg1"/>
                </a:solidFill>
                <a:latin typeface="Comic Sans MS"/>
                <a:ea typeface="Times New Roman"/>
                <a:cs typeface="Times New Roman"/>
              </a:rPr>
              <a:t>имя своего почтового адреса</a:t>
            </a:r>
            <a:r>
              <a:rPr lang="ru-RU" dirty="0" smtClean="0">
                <a:solidFill>
                  <a:schemeClr val="bg1"/>
                </a:solidFill>
                <a:latin typeface="Comic Sans MS"/>
                <a:ea typeface="Times New Roman"/>
                <a:cs typeface="Times New Roman"/>
              </a:rPr>
              <a:t>.</a:t>
            </a:r>
            <a:r>
              <a:rPr lang="ru-RU" dirty="0">
                <a:latin typeface="Comic Sans MS"/>
                <a:ea typeface="Times New Roman"/>
                <a:cs typeface="Times New Roman"/>
              </a:rPr>
              <a:t> </a:t>
            </a:r>
            <a:endParaRPr lang="ru-RU" dirty="0" smtClean="0">
              <a:latin typeface="Comic Sans MS"/>
              <a:ea typeface="Times New Roman"/>
              <a:cs typeface="Times New Roman"/>
            </a:endParaRPr>
          </a:p>
          <a:p>
            <a:pPr lvl="0" algn="just">
              <a:lnSpc>
                <a:spcPct val="115000"/>
              </a:lnSpc>
              <a:tabLst>
                <a:tab pos="457200" algn="l"/>
              </a:tabLst>
            </a:pPr>
            <a:r>
              <a:rPr lang="ru-RU" dirty="0" smtClean="0">
                <a:solidFill>
                  <a:schemeClr val="bg1"/>
                </a:solidFill>
                <a:latin typeface="Comic Sans MS"/>
                <a:ea typeface="Times New Roman"/>
                <a:cs typeface="Times New Roman"/>
              </a:rPr>
              <a:t>Придумать </a:t>
            </a:r>
            <a:r>
              <a:rPr lang="ru-RU" dirty="0">
                <a:solidFill>
                  <a:schemeClr val="bg1"/>
                </a:solidFill>
                <a:latin typeface="Comic Sans MS"/>
                <a:ea typeface="Times New Roman"/>
                <a:cs typeface="Times New Roman"/>
              </a:rPr>
              <a:t>и </a:t>
            </a:r>
            <a:r>
              <a:rPr lang="ru-RU" dirty="0" smtClean="0">
                <a:solidFill>
                  <a:schemeClr val="bg1"/>
                </a:solidFill>
                <a:latin typeface="Comic Sans MS"/>
                <a:ea typeface="Times New Roman"/>
                <a:cs typeface="Times New Roman"/>
              </a:rPr>
              <a:t>ввести </a:t>
            </a:r>
            <a:r>
              <a:rPr lang="ru-RU" dirty="0">
                <a:solidFill>
                  <a:schemeClr val="bg1"/>
                </a:solidFill>
                <a:latin typeface="Comic Sans MS"/>
                <a:ea typeface="Times New Roman"/>
                <a:cs typeface="Times New Roman"/>
              </a:rPr>
              <a:t>пароль</a:t>
            </a:r>
            <a:endParaRPr lang="ru-RU" dirty="0" smtClean="0">
              <a:solidFill>
                <a:schemeClr val="bg1"/>
              </a:solidFill>
              <a:latin typeface="Comic Sans MS"/>
              <a:ea typeface="Times New Roman"/>
              <a:cs typeface="Times New Roman"/>
            </a:endParaRPr>
          </a:p>
          <a:p>
            <a:pPr lvl="0" algn="just">
              <a:lnSpc>
                <a:spcPct val="115000"/>
              </a:lnSpc>
              <a:tabLst>
                <a:tab pos="457200" algn="l"/>
              </a:tabLst>
            </a:pPr>
            <a:endParaRPr lang="ru-RU" dirty="0" smtClean="0">
              <a:solidFill>
                <a:schemeClr val="bg1"/>
              </a:solidFill>
              <a:latin typeface="Comic Sans MS"/>
              <a:ea typeface="Times New Roman"/>
              <a:cs typeface="Times New Roman"/>
            </a:endParaRPr>
          </a:p>
          <a:p>
            <a:pPr lvl="0" algn="just">
              <a:lnSpc>
                <a:spcPct val="115000"/>
              </a:lnSpc>
              <a:tabLst>
                <a:tab pos="457200" algn="l"/>
              </a:tabLst>
            </a:pPr>
            <a:endParaRPr lang="ru-RU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828971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1235512"/>
            <a:ext cx="8535322" cy="4857784"/>
          </a:xfrm>
        </p:spPr>
        <p:txBody>
          <a:bodyPr>
            <a:normAutofit fontScale="77500" lnSpcReduction="20000"/>
          </a:bodyPr>
          <a:lstStyle/>
          <a:p>
            <a:pPr marL="742950" indent="-742950" algn="ctr">
              <a:spcAft>
                <a:spcPts val="300"/>
              </a:spcAft>
              <a:buFont typeface="Wingdings" pitchFamily="2" charset="2"/>
              <a:buChar char="Ø"/>
            </a:pPr>
            <a:r>
              <a:rPr lang="ru-RU" sz="3900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Содержит 8–12 символов</a:t>
            </a:r>
            <a:r>
              <a:rPr lang="ru-RU" sz="3400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.</a:t>
            </a:r>
            <a:r>
              <a:rPr lang="ru-RU" sz="3400" u="sng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 </a:t>
            </a:r>
          </a:p>
          <a:p>
            <a:pPr marL="0" indent="0" algn="just">
              <a:spcAft>
                <a:spcPts val="300"/>
              </a:spcAft>
              <a:buNone/>
            </a:pPr>
            <a:r>
              <a:rPr lang="ru-RU" sz="3800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Использовать не менее 8 символов, два из которых, по крайней мере, будут цифровыми.</a:t>
            </a:r>
            <a:endParaRPr lang="ru-RU" sz="600" dirty="0" smtClean="0">
              <a:solidFill>
                <a:schemeClr val="bg1"/>
              </a:solidFill>
              <a:latin typeface="Comic Sans MS" panose="030F0702030302020204" pitchFamily="66" charset="0"/>
            </a:endParaRPr>
          </a:p>
          <a:p>
            <a:pPr marL="0" indent="0" algn="just">
              <a:spcAft>
                <a:spcPts val="300"/>
              </a:spcAft>
              <a:buNone/>
            </a:pPr>
            <a:endParaRPr lang="ru-RU" sz="800" dirty="0" smtClean="0">
              <a:solidFill>
                <a:schemeClr val="bg1"/>
              </a:solidFill>
              <a:latin typeface="Comic Sans MS" panose="030F0702030302020204" pitchFamily="66" charset="0"/>
            </a:endParaRPr>
          </a:p>
          <a:p>
            <a:pPr marL="0" indent="0" algn="just">
              <a:spcAft>
                <a:spcPts val="300"/>
              </a:spcAft>
              <a:buNone/>
            </a:pPr>
            <a:endParaRPr lang="ru-RU" sz="600" dirty="0" smtClean="0">
              <a:solidFill>
                <a:schemeClr val="bg1"/>
              </a:solidFill>
              <a:latin typeface="Comic Sans MS" panose="030F0702030302020204" pitchFamily="66" charset="0"/>
            </a:endParaRPr>
          </a:p>
          <a:p>
            <a:pPr marL="0" lvl="0" indent="0" algn="ctr">
              <a:spcAft>
                <a:spcPts val="300"/>
              </a:spcAft>
              <a:buFont typeface="Wingdings" pitchFamily="2" charset="2"/>
              <a:buChar char="Ø"/>
            </a:pPr>
            <a:r>
              <a:rPr lang="ru-RU" sz="3900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  Максимально возможное количество символов и их комбинации. </a:t>
            </a:r>
          </a:p>
          <a:p>
            <a:pPr marL="0" lvl="0" indent="0" algn="ctr">
              <a:spcAft>
                <a:spcPts val="300"/>
              </a:spcAft>
              <a:buNone/>
            </a:pPr>
            <a:endParaRPr lang="ru-RU" sz="800" b="1" dirty="0" smtClean="0">
              <a:solidFill>
                <a:schemeClr val="bg1"/>
              </a:solidFill>
              <a:latin typeface="Comic Sans MS" panose="030F0702030302020204" pitchFamily="66" charset="0"/>
            </a:endParaRPr>
          </a:p>
          <a:p>
            <a:pPr marL="0" lvl="0" indent="0" algn="just">
              <a:spcAft>
                <a:spcPts val="300"/>
              </a:spcAft>
              <a:buNone/>
            </a:pPr>
            <a:r>
              <a:rPr lang="ru-RU" sz="3800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Использовать  строчные и прописные буквы, цифры, знаки препинания и другие символы.</a:t>
            </a:r>
            <a:endParaRPr lang="ru-RU" sz="600" dirty="0" smtClean="0">
              <a:solidFill>
                <a:schemeClr val="bg1"/>
              </a:solidFill>
              <a:latin typeface="Comic Sans MS" panose="030F0702030302020204" pitchFamily="66" charset="0"/>
            </a:endParaRPr>
          </a:p>
          <a:p>
            <a:pPr marL="0" lvl="0" indent="0" algn="just">
              <a:spcAft>
                <a:spcPts val="300"/>
              </a:spcAft>
              <a:buNone/>
            </a:pPr>
            <a:endParaRPr lang="ru-RU" sz="800" dirty="0" smtClean="0">
              <a:solidFill>
                <a:schemeClr val="bg1"/>
              </a:solidFill>
              <a:latin typeface="Comic Sans MS" panose="030F0702030302020204" pitchFamily="66" charset="0"/>
            </a:endParaRPr>
          </a:p>
          <a:p>
            <a:pPr marL="0" lvl="0" indent="0" algn="just">
              <a:spcAft>
                <a:spcPts val="300"/>
              </a:spcAft>
              <a:buNone/>
            </a:pPr>
            <a:endParaRPr lang="ru-RU" sz="600" dirty="0" smtClean="0">
              <a:solidFill>
                <a:schemeClr val="bg1"/>
              </a:solidFill>
              <a:latin typeface="Comic Sans MS" panose="030F0702030302020204" pitchFamily="66" charset="0"/>
            </a:endParaRPr>
          </a:p>
          <a:p>
            <a:pPr marL="0" indent="0" algn="ctr">
              <a:spcAft>
                <a:spcPts val="300"/>
              </a:spcAft>
              <a:buFont typeface="Wingdings" pitchFamily="2" charset="2"/>
              <a:buChar char="Ø"/>
            </a:pPr>
            <a:r>
              <a:rPr lang="ru-RU" sz="3900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  Не использовать личные данные </a:t>
            </a:r>
          </a:p>
          <a:p>
            <a:pPr marL="0" lvl="0" indent="0" algn="just">
              <a:buNone/>
            </a:pPr>
            <a:endParaRPr lang="ru-RU" sz="3900" dirty="0" smtClean="0">
              <a:solidFill>
                <a:schemeClr val="bg1"/>
              </a:solidFill>
            </a:endParaRPr>
          </a:p>
          <a:p>
            <a:endParaRPr lang="ru-RU" dirty="0"/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908117" y="260648"/>
            <a:ext cx="737734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b="1" u="sng" cap="all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Создание надежного пароля</a:t>
            </a:r>
            <a:endParaRPr lang="ru-RU" sz="3200" u="sng" cap="all" dirty="0" smtClean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4624"/>
            <a:ext cx="8229600" cy="1143000"/>
          </a:xfrm>
        </p:spPr>
        <p:txBody>
          <a:bodyPr/>
          <a:lstStyle/>
          <a:p>
            <a:r>
              <a:rPr lang="ru-RU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Примеры пароля</a:t>
            </a:r>
            <a:endParaRPr lang="ru-RU" b="1" dirty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900634"/>
          </a:xfrm>
        </p:spPr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ru-RU" b="1" dirty="0" smtClean="0">
                <a:solidFill>
                  <a:schemeClr val="bg1"/>
                </a:solidFill>
              </a:rPr>
              <a:t>2</a:t>
            </a:r>
            <a:r>
              <a:rPr lang="en-US" b="1" dirty="0" smtClean="0">
                <a:solidFill>
                  <a:schemeClr val="bg1"/>
                </a:solidFill>
              </a:rPr>
              <a:t>RaDuGA1812@</a:t>
            </a:r>
            <a:endParaRPr lang="ru-RU" sz="600" b="1" dirty="0" smtClean="0">
              <a:solidFill>
                <a:schemeClr val="bg1"/>
              </a:solidFill>
            </a:endParaRPr>
          </a:p>
          <a:p>
            <a:pPr>
              <a:buNone/>
            </a:pPr>
            <a:endParaRPr lang="ru-RU" sz="600" b="1" dirty="0" smtClean="0">
              <a:solidFill>
                <a:schemeClr val="bg1"/>
              </a:solidFill>
            </a:endParaRPr>
          </a:p>
          <a:p>
            <a:pPr>
              <a:buFont typeface="Wingdings" pitchFamily="2" charset="2"/>
              <a:buChar char="Ø"/>
            </a:pPr>
            <a:r>
              <a:rPr lang="ru-RU" dirty="0" smtClean="0">
                <a:solidFill>
                  <a:schemeClr val="bg1"/>
                </a:solidFill>
              </a:rPr>
              <a:t>Евпатория 2015    - пароль  </a:t>
            </a:r>
            <a:r>
              <a:rPr lang="ru-RU" b="1" dirty="0" smtClean="0">
                <a:solidFill>
                  <a:schemeClr val="bg1"/>
                </a:solidFill>
              </a:rPr>
              <a:t>Tdgfnjhbz%2015</a:t>
            </a:r>
          </a:p>
          <a:p>
            <a:pPr>
              <a:buNone/>
            </a:pPr>
            <a:endParaRPr lang="ru-RU" sz="1200" b="1" dirty="0" smtClean="0">
              <a:solidFill>
                <a:schemeClr val="bg1"/>
              </a:solidFill>
            </a:endParaRPr>
          </a:p>
          <a:p>
            <a:pPr>
              <a:buFont typeface="Wingdings" pitchFamily="2" charset="2"/>
              <a:buChar char="Ø"/>
            </a:pPr>
            <a:r>
              <a:rPr lang="ru-RU" dirty="0" smtClean="0">
                <a:solidFill>
                  <a:schemeClr val="bg1"/>
                </a:solidFill>
              </a:rPr>
              <a:t>Марина Петрова</a:t>
            </a:r>
            <a:br>
              <a:rPr lang="ru-RU" dirty="0" smtClean="0">
                <a:solidFill>
                  <a:schemeClr val="bg1"/>
                </a:solidFill>
              </a:rPr>
            </a:br>
            <a:r>
              <a:rPr lang="ru-RU" dirty="0" smtClean="0">
                <a:solidFill>
                  <a:schemeClr val="bg1"/>
                </a:solidFill>
              </a:rPr>
              <a:t>Московский Проспект 37</a:t>
            </a:r>
            <a:br>
              <a:rPr lang="ru-RU" dirty="0" smtClean="0">
                <a:solidFill>
                  <a:schemeClr val="bg1"/>
                </a:solidFill>
              </a:rPr>
            </a:br>
            <a:r>
              <a:rPr lang="ru-RU" dirty="0" smtClean="0">
                <a:solidFill>
                  <a:schemeClr val="bg1"/>
                </a:solidFill>
              </a:rPr>
              <a:t>105187 Москва</a:t>
            </a:r>
          </a:p>
          <a:p>
            <a:pPr>
              <a:buNone/>
            </a:pPr>
            <a:r>
              <a:rPr lang="ru-RU" dirty="0" smtClean="0">
                <a:solidFill>
                  <a:schemeClr val="bg1"/>
                </a:solidFill>
              </a:rPr>
              <a:t>пароль</a:t>
            </a:r>
            <a:r>
              <a:rPr lang="ru-RU" dirty="0" smtClean="0"/>
              <a:t>                      </a:t>
            </a:r>
            <a:r>
              <a:rPr lang="ru-RU" b="1" dirty="0" smtClean="0">
                <a:solidFill>
                  <a:schemeClr val="bg1"/>
                </a:solidFill>
              </a:rPr>
              <a:t>МрПтМсПо37105187Мс</a:t>
            </a:r>
          </a:p>
          <a:p>
            <a:pPr>
              <a:buNone/>
            </a:pPr>
            <a:r>
              <a:rPr lang="ru-RU" dirty="0" smtClean="0">
                <a:solidFill>
                  <a:srgbClr val="222222"/>
                </a:solidFill>
                <a:latin typeface="PT Sans"/>
              </a:rPr>
              <a:t>                             </a:t>
            </a:r>
            <a:r>
              <a:rPr lang="ru-RU" b="1" dirty="0" smtClean="0">
                <a:solidFill>
                  <a:schemeClr val="bg1"/>
                </a:solidFill>
                <a:latin typeface="+mj-lt"/>
              </a:rPr>
              <a:t>МрПт781501</a:t>
            </a:r>
          </a:p>
          <a:p>
            <a:pPr>
              <a:buNone/>
            </a:pPr>
            <a:r>
              <a:rPr lang="ru-RU" kern="50" dirty="0" smtClean="0">
                <a:solidFill>
                  <a:srgbClr val="000000"/>
                </a:solidFill>
                <a:latin typeface="Comic Sans MS"/>
                <a:ea typeface="Lucida Sans Unicode"/>
                <a:cs typeface="Arial"/>
              </a:rPr>
              <a:t>                           </a:t>
            </a:r>
            <a:r>
              <a:rPr lang="ru-RU" b="1" kern="50" dirty="0" smtClean="0">
                <a:solidFill>
                  <a:schemeClr val="bg1"/>
                </a:solidFill>
                <a:latin typeface="+mj-lt"/>
                <a:ea typeface="Lucida Sans Unicode"/>
                <a:cs typeface="Arial"/>
              </a:rPr>
              <a:t>VhGn781501</a:t>
            </a:r>
            <a:endParaRPr lang="ru-RU" b="1" dirty="0" smtClean="0">
              <a:solidFill>
                <a:schemeClr val="bg1"/>
              </a:solidFill>
              <a:latin typeface="+mj-lt"/>
            </a:endParaRPr>
          </a:p>
          <a:p>
            <a:pPr>
              <a:buNone/>
            </a:pPr>
            <a:endParaRPr lang="ru-RU" b="1" dirty="0" smtClean="0">
              <a:solidFill>
                <a:schemeClr val="bg1"/>
              </a:solidFill>
              <a:latin typeface="+mj-lt"/>
            </a:endParaRPr>
          </a:p>
          <a:p>
            <a:pPr algn="ctr">
              <a:buNone/>
            </a:pPr>
            <a:endParaRPr lang="ru-RU" b="1" dirty="0" smtClean="0">
              <a:solidFill>
                <a:schemeClr val="bg1"/>
              </a:solidFill>
              <a:latin typeface="+mj-lt"/>
            </a:endParaRPr>
          </a:p>
          <a:p>
            <a:pPr>
              <a:buNone/>
            </a:pPr>
            <a:endParaRPr lang="ru-RU" b="1" dirty="0">
              <a:solidFill>
                <a:schemeClr val="bg1"/>
              </a:solidFill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2186</TotalTime>
  <Words>168</Words>
  <Application>Microsoft Office PowerPoint</Application>
  <PresentationFormat>Экран (4:3)</PresentationFormat>
  <Paragraphs>49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2</vt:i4>
      </vt:variant>
      <vt:variant>
        <vt:lpstr>Заголовки слайдов</vt:lpstr>
      </vt:variant>
      <vt:variant>
        <vt:i4>15</vt:i4>
      </vt:variant>
    </vt:vector>
  </HeadingPairs>
  <TitlesOfParts>
    <vt:vector size="17" baseType="lpstr">
      <vt:lpstr>Тема Office</vt:lpstr>
      <vt:lpstr>1_Тема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Регистрация почтового ящика</vt:lpstr>
      <vt:lpstr>Создание надежного пароля</vt:lpstr>
      <vt:lpstr>Примеры пароля</vt:lpstr>
      <vt:lpstr>Слайд 10</vt:lpstr>
      <vt:lpstr>Слайд 11</vt:lpstr>
      <vt:lpstr>Слайд 12</vt:lpstr>
      <vt:lpstr>Слайд 13</vt:lpstr>
      <vt:lpstr>Слайд 14</vt:lpstr>
      <vt:lpstr>Слайд 15</vt:lpstr>
    </vt:vector>
  </TitlesOfParts>
  <Company>HP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ЦГБ</dc:creator>
  <cp:lastModifiedBy>ЦГБ</cp:lastModifiedBy>
  <cp:revision>181</cp:revision>
  <dcterms:created xsi:type="dcterms:W3CDTF">2022-01-21T10:09:28Z</dcterms:created>
  <dcterms:modified xsi:type="dcterms:W3CDTF">2023-10-25T12:18:13Z</dcterms:modified>
</cp:coreProperties>
</file>