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71" r:id="rId4"/>
    <p:sldId id="275" r:id="rId5"/>
    <p:sldId id="272" r:id="rId6"/>
    <p:sldId id="276" r:id="rId7"/>
    <p:sldId id="274" r:id="rId8"/>
    <p:sldId id="277" r:id="rId9"/>
    <p:sldId id="280" r:id="rId10"/>
    <p:sldId id="279" r:id="rId11"/>
    <p:sldId id="258" r:id="rId12"/>
    <p:sldId id="281" r:id="rId13"/>
    <p:sldId id="259" r:id="rId14"/>
    <p:sldId id="282" r:id="rId15"/>
    <p:sldId id="283" r:id="rId16"/>
    <p:sldId id="284" r:id="rId17"/>
    <p:sldId id="270" r:id="rId18"/>
    <p:sldId id="285" r:id="rId19"/>
    <p:sldId id="261" r:id="rId20"/>
    <p:sldId id="260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3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9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4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0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9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97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65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0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6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32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2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3D0-2228-4C58-9D6A-96DE31BCC8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3D0-2228-4C58-9D6A-96DE31BCC8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CE-B8A0-443B-88C7-96BA1CAC4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501090" cy="17526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</a:rPr>
              <a:t>Курсы компьютерной грамотности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2636912"/>
            <a:ext cx="850109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Урок 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>Работа с файлами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>и папками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Хранение информации на компьютере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47204"/>
          <a:stretch>
            <a:fillRect/>
          </a:stretch>
        </p:blipFill>
        <p:spPr bwMode="auto">
          <a:xfrm>
            <a:off x="1187624" y="2132856"/>
            <a:ext cx="3024336" cy="286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8515"/>
          <a:stretch>
            <a:fillRect/>
          </a:stretch>
        </p:blipFill>
        <p:spPr bwMode="auto">
          <a:xfrm>
            <a:off x="4716016" y="2132856"/>
            <a:ext cx="3101883" cy="286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712" y="5085184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Файл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085184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Папка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Хранение информации на компьютере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23528" y="1844824"/>
            <a:ext cx="8648667" cy="3816424"/>
            <a:chOff x="251520" y="2060848"/>
            <a:chExt cx="8648667" cy="38164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9361" t="7623" b="2811"/>
            <a:stretch>
              <a:fillRect/>
            </a:stretch>
          </p:blipFill>
          <p:spPr bwMode="auto">
            <a:xfrm>
              <a:off x="251520" y="2060848"/>
              <a:ext cx="8648667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7623" r="87235" b="75226"/>
            <a:stretch>
              <a:fillRect/>
            </a:stretch>
          </p:blipFill>
          <p:spPr bwMode="auto">
            <a:xfrm>
              <a:off x="611560" y="2204864"/>
              <a:ext cx="108012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275856" y="5733256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Жесткие диски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Создание папки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051" name="Picture 3" descr="C:\Users\ТРО АЮР\Desktop\Рисунок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911" t="5997" r="2893" b="1051"/>
          <a:stretch>
            <a:fillRect/>
          </a:stretch>
        </p:blipFill>
        <p:spPr bwMode="auto">
          <a:xfrm>
            <a:off x="467544" y="1556792"/>
            <a:ext cx="8064896" cy="462984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55576" y="3429000"/>
            <a:ext cx="15121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2" y="3356992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Переименование</a:t>
            </a:r>
            <a:b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папки или файла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0151" t="11610" r="2181" b="7180"/>
          <a:stretch>
            <a:fillRect/>
          </a:stretch>
        </p:blipFill>
        <p:spPr bwMode="auto">
          <a:xfrm>
            <a:off x="1115616" y="1628800"/>
            <a:ext cx="6984776" cy="49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635896" y="5805264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ТРО АЮР\Desktop\Рисунок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237" t="46476" r="11035" b="1051"/>
          <a:stretch>
            <a:fillRect/>
          </a:stretch>
        </p:blipFill>
        <p:spPr bwMode="auto">
          <a:xfrm>
            <a:off x="1475656" y="3356992"/>
            <a:ext cx="1656184" cy="261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Рисунок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510" t="5999" r="5160" b="19618"/>
          <a:stretch>
            <a:fillRect/>
          </a:stretch>
        </p:blipFill>
        <p:spPr bwMode="auto">
          <a:xfrm>
            <a:off x="1547664" y="1516998"/>
            <a:ext cx="6120680" cy="499318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468544" cy="11430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Копирование и перемещение</a:t>
            </a:r>
            <a:b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папки или файла</a:t>
            </a:r>
            <a:endParaRPr lang="ru-RU" sz="42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4797152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468544" cy="11430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Копирование и перемещение</a:t>
            </a:r>
            <a:b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42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папки или файла</a:t>
            </a:r>
            <a:endParaRPr lang="ru-RU" sz="42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4912" b="24481"/>
          <a:stretch>
            <a:fillRect/>
          </a:stretch>
        </p:blipFill>
        <p:spPr bwMode="auto">
          <a:xfrm>
            <a:off x="251520" y="1916832"/>
            <a:ext cx="85725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339752" y="3284984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6694" t="40927" r="3645" b="6564"/>
          <a:stretch>
            <a:fillRect/>
          </a:stretch>
        </p:blipFill>
        <p:spPr bwMode="auto">
          <a:xfrm>
            <a:off x="539552" y="260648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3777" t="8623" r="9174" b="22389"/>
          <a:stretch>
            <a:fillRect/>
          </a:stretch>
        </p:blipFill>
        <p:spPr bwMode="auto">
          <a:xfrm>
            <a:off x="539552" y="1556791"/>
            <a:ext cx="8136904" cy="22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4916" t="10886" r="17737" b="22586"/>
          <a:stretch>
            <a:fillRect/>
          </a:stretch>
        </p:blipFill>
        <p:spPr bwMode="auto">
          <a:xfrm>
            <a:off x="539552" y="3789039"/>
            <a:ext cx="8136904" cy="300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6694" t="40927" r="3645" b="6564"/>
          <a:stretch>
            <a:fillRect/>
          </a:stretch>
        </p:blipFill>
        <p:spPr bwMode="auto">
          <a:xfrm>
            <a:off x="539552" y="260648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8333" t="1386" r="7376" b="4269"/>
          <a:stretch>
            <a:fillRect/>
          </a:stretch>
        </p:blipFill>
        <p:spPr bwMode="auto">
          <a:xfrm>
            <a:off x="539552" y="1556792"/>
            <a:ext cx="8136904" cy="495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851920" y="4797152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464" t="21303" r="24537" b="46655"/>
          <a:stretch>
            <a:fillRect/>
          </a:stretch>
        </p:blipFill>
        <p:spPr bwMode="auto">
          <a:xfrm>
            <a:off x="251520" y="260648"/>
            <a:ext cx="86298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370" t="7275" r="37778" b="41797"/>
          <a:stretch>
            <a:fillRect/>
          </a:stretch>
        </p:blipFill>
        <p:spPr bwMode="auto">
          <a:xfrm>
            <a:off x="467544" y="1700808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8513" t="50928" r="10746" b="3965"/>
          <a:stretch>
            <a:fillRect/>
          </a:stretch>
        </p:blipFill>
        <p:spPr bwMode="auto">
          <a:xfrm>
            <a:off x="6156176" y="3140968"/>
            <a:ext cx="2304256" cy="25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4437112"/>
            <a:ext cx="315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Удаление файла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  <a:ea typeface="Courier New"/>
                <a:cs typeface="Courier New"/>
              </a:rPr>
              <a:t>Значок «Корзина»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818" t="29247" r="45097" b="50000"/>
          <a:stretch>
            <a:fillRect/>
          </a:stretch>
        </p:blipFill>
        <p:spPr bwMode="auto">
          <a:xfrm>
            <a:off x="467543" y="548680"/>
            <a:ext cx="821919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ТРО АЮР\Desktop\Рисунок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800" t="14714" r="15200" b="24222"/>
          <a:stretch>
            <a:fillRect/>
          </a:stretch>
        </p:blipFill>
        <p:spPr bwMode="auto">
          <a:xfrm>
            <a:off x="467544" y="1844824"/>
            <a:ext cx="8208912" cy="385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7297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Рабочий стол в </a:t>
            </a: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Windows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endParaRPr lang="ru-RU" sz="4000" dirty="0"/>
          </a:p>
        </p:txBody>
      </p:sp>
      <p:pic>
        <p:nvPicPr>
          <p:cNvPr id="1028" name="Picture 4" descr="https://www.betaarchive.com/imageupload/2013-09/1378540120.or.73060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1124744"/>
            <a:ext cx="8620125" cy="5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67544" y="188640"/>
            <a:ext cx="8244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Кнопки управления окнами 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39752" y="2708920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СВЕРНУТЬ ОКНО (ПОМЕСТИТЬ ЕГО ЗАКЛАДКУ НА НИЖНЮЮ ЧАСТЬ РАБОЧЕГО СТОЛА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1700808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ЗАКРЫТЬ ОКНО (ВЫЙТИ ИЗ ПРОГРАММЫ)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1760" y="3933056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РАЗВЕРНУТЬ ОКНО НА ВЕСЬ ЭКРАН</a:t>
            </a:r>
            <a:endParaRPr lang="ru-RU" dirty="0">
              <a:latin typeface="+mj-lt"/>
            </a:endParaRPr>
          </a:p>
        </p:txBody>
      </p:sp>
      <p:sp>
        <p:nvSpPr>
          <p:cNvPr id="45060" name="AutoShape 4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2582863"/>
            <a:ext cx="5267325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777" t="60302" r="65360" b="24874"/>
          <a:stretch>
            <a:fillRect/>
          </a:stretch>
        </p:blipFill>
        <p:spPr bwMode="auto">
          <a:xfrm>
            <a:off x="395536" y="5157192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8121" t="23016" r="64898" b="66572"/>
          <a:stretch>
            <a:fillRect/>
          </a:stretch>
        </p:blipFill>
        <p:spPr bwMode="auto">
          <a:xfrm>
            <a:off x="323528" y="1340768"/>
            <a:ext cx="1728192" cy="9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6797" t="33883" r="64706" b="52563"/>
          <a:stretch>
            <a:fillRect/>
          </a:stretch>
        </p:blipFill>
        <p:spPr bwMode="auto">
          <a:xfrm>
            <a:off x="395536" y="2708920"/>
            <a:ext cx="1584176" cy="9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6144" t="47437" r="64706" b="37316"/>
          <a:stretch>
            <a:fillRect/>
          </a:stretch>
        </p:blipFill>
        <p:spPr bwMode="auto">
          <a:xfrm>
            <a:off x="395536" y="3933056"/>
            <a:ext cx="151216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39752" y="5157192"/>
            <a:ext cx="56166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СДЕЛАТЬ РАЗМЕР ОКНА МЕНЬШЕ ИЛИ ВЕРНУТЬ ЕГО К ПРЕЖНЕМУ РАЗМЕРУ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4841" y="188640"/>
            <a:ext cx="8569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Просмотр содержимого окна.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Линии прокрутки </a:t>
            </a:r>
            <a:endParaRPr lang="ru-RU" sz="4000" dirty="0"/>
          </a:p>
        </p:txBody>
      </p:sp>
      <p:pic>
        <p:nvPicPr>
          <p:cNvPr id="1026" name="Picture 2" descr="https://xn--80aaacvakkq6ab9ayef.xn--p1ai/schoolbook/textbook/2.17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234" t="6000" r="2556" b="7001"/>
          <a:stretch>
            <a:fillRect/>
          </a:stretch>
        </p:blipFill>
        <p:spPr bwMode="auto">
          <a:xfrm>
            <a:off x="179512" y="2204864"/>
            <a:ext cx="8718038" cy="338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15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76672"/>
            <a:ext cx="7297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Рабочий стол в </a:t>
            </a: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Windows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endParaRPr lang="ru-RU" sz="4000" dirty="0"/>
          </a:p>
        </p:txBody>
      </p:sp>
      <p:pic>
        <p:nvPicPr>
          <p:cNvPr id="39938" name="Picture 2" descr="D:\Рисунок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1484784"/>
            <a:ext cx="8712968" cy="4905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Панель задач и меню «Пуск»  </a:t>
            </a:r>
            <a:endParaRPr lang="ru-RU" sz="4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5356" t="22050" r="16723" b="21251"/>
          <a:stretch>
            <a:fillRect/>
          </a:stretch>
        </p:blipFill>
        <p:spPr bwMode="auto">
          <a:xfrm>
            <a:off x="323528" y="764704"/>
            <a:ext cx="8496944" cy="39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ttps://upload.wikimedia.org/wikipedia/ru/9/95/Windows_7_%D0%9F%D0%B0%D0%BD%D0%B5%D0%BB%D1%8C_%D0%B7%D0%B0%D0%B4%D0%B0%D1%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4941168"/>
            <a:ext cx="8772116" cy="438607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11971" t="11411" r="8839" b="37239"/>
          <a:stretch>
            <a:fillRect/>
          </a:stretch>
        </p:blipFill>
        <p:spPr bwMode="auto">
          <a:xfrm>
            <a:off x="1619672" y="5517232"/>
            <a:ext cx="61926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260648"/>
            <a:ext cx="46201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Панель задач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и меню «Пуск»  </a:t>
            </a:r>
            <a:endParaRPr lang="ru-RU" sz="4000" dirty="0"/>
          </a:p>
        </p:txBody>
      </p:sp>
      <p:pic>
        <p:nvPicPr>
          <p:cNvPr id="40962" name="Picture 2" descr="D:\Рисунок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1826691"/>
            <a:ext cx="8352928" cy="470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19672" y="260648"/>
            <a:ext cx="6555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Полезные программы </a:t>
            </a:r>
            <a:endParaRPr lang="ru-RU" sz="4000" dirty="0"/>
          </a:p>
        </p:txBody>
      </p:sp>
      <p:pic>
        <p:nvPicPr>
          <p:cNvPr id="12290" name="Picture 2" descr="https://upload.wikimedia.org/wikipedia/commons/thumb/e/e2/Google_Chrome_icon_%282011%29.svg/1024px-Google_Chrome_icon_%282011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224136" cy="1224137"/>
          </a:xfrm>
          <a:prstGeom prst="rect">
            <a:avLst/>
          </a:prstGeom>
          <a:noFill/>
        </p:spPr>
      </p:pic>
      <p:pic>
        <p:nvPicPr>
          <p:cNvPr id="12294" name="Picture 6" descr="https://image.winudf.com/v2/image1/YXBwaW52ZW50b3IuYWlfYmljYWtjaV9odXNleWluLlBhaW50X3NjcmVlbl8zXzE1NDI0MTk0ODdfMDY1/screen-3.jpg?h=710&amp;fakeurl=1&amp;type=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09120"/>
            <a:ext cx="2016224" cy="2016224"/>
          </a:xfrm>
          <a:prstGeom prst="rect">
            <a:avLst/>
          </a:prstGeom>
          <a:noFill/>
        </p:spPr>
      </p:pic>
      <p:pic>
        <p:nvPicPr>
          <p:cNvPr id="12304" name="Picture 16" descr="https://www.centrmag.ru/images/ed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1440160" cy="144016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83768" y="3068960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Microsoft Edge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– браузер, программа для работы в сети Интернет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1412776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Google Chrome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– браузер, программа для работы в сети Интернет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5736" y="4941168"/>
            <a:ext cx="65527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Microsoft Paint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– многофункциональный графический редактор, программа для работы с изображениями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19672" y="260648"/>
            <a:ext cx="6555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Полезные программы </a:t>
            </a:r>
            <a:endParaRPr lang="ru-RU" sz="4000" dirty="0"/>
          </a:p>
        </p:txBody>
      </p:sp>
      <p:pic>
        <p:nvPicPr>
          <p:cNvPr id="12312" name="Picture 24" descr="https://the-geek.ru/wp-content/uploads/2021/03/windows-notepad.jpg"/>
          <p:cNvPicPr>
            <a:picLocks noChangeAspect="1" noChangeArrowheads="1"/>
          </p:cNvPicPr>
          <p:nvPr/>
        </p:nvPicPr>
        <p:blipFill>
          <a:blip r:embed="rId2" cstate="print"/>
          <a:srcRect l="20160" t="2988" r="24401" b="7369"/>
          <a:stretch>
            <a:fillRect/>
          </a:stretch>
        </p:blipFill>
        <p:spPr bwMode="auto">
          <a:xfrm>
            <a:off x="611560" y="1340768"/>
            <a:ext cx="1468963" cy="1335421"/>
          </a:xfrm>
          <a:prstGeom prst="rect">
            <a:avLst/>
          </a:prstGeom>
          <a:noFill/>
        </p:spPr>
      </p:pic>
      <p:pic>
        <p:nvPicPr>
          <p:cNvPr id="12320" name="Picture 32" descr="https://yt3.ggpht.com/ytc/AAUvwngnAkj3oaupW60zNgtHZrDmSJhtiwGlcAzOPGII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85184"/>
            <a:ext cx="1296144" cy="1296144"/>
          </a:xfrm>
          <a:prstGeom prst="rect">
            <a:avLst/>
          </a:prstGeom>
          <a:noFill/>
        </p:spPr>
      </p:pic>
      <p:pic>
        <p:nvPicPr>
          <p:cNvPr id="12322" name="Picture 34" descr="https://www.techowns.com/wp-content/uploads/2020/03/Best-Note-Taking-Apps-for-Windows-2.jpg"/>
          <p:cNvPicPr>
            <a:picLocks noChangeAspect="1" noChangeArrowheads="1"/>
          </p:cNvPicPr>
          <p:nvPr/>
        </p:nvPicPr>
        <p:blipFill>
          <a:blip r:embed="rId4" cstate="print"/>
          <a:srcRect l="22680" t="18144" r="28937" b="28937"/>
          <a:stretch>
            <a:fillRect/>
          </a:stretch>
        </p:blipFill>
        <p:spPr bwMode="auto">
          <a:xfrm>
            <a:off x="611560" y="3068960"/>
            <a:ext cx="1514225" cy="1656184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83768" y="3068960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WordPad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– программа для набора, сохранения, редактирования и печати текста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768" y="1556792"/>
            <a:ext cx="63579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Блокнот – простой текстовый редактор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9752" y="5157192"/>
            <a:ext cx="63579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Проигрыватель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Windows Media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Windows Media Player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– стандартный проигрыватель звуковых и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видеофайлов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03648" y="116632"/>
            <a:ext cx="63802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Полезные программы</a:t>
            </a:r>
          </a:p>
          <a:p>
            <a:pPr algn="ctr"/>
            <a:r>
              <a:rPr lang="en-US" sz="4000" dirty="0" smtClean="0"/>
              <a:t> </a:t>
            </a:r>
            <a:r>
              <a:rPr lang="en-US" sz="3500" b="1" dirty="0" smtClean="0">
                <a:solidFill>
                  <a:schemeClr val="bg1"/>
                </a:solidFill>
                <a:latin typeface="Bookman Old Style" pitchFamily="18" charset="0"/>
              </a:rPr>
              <a:t>Microsoft Office</a:t>
            </a:r>
            <a:r>
              <a:rPr lang="ru-RU" sz="35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sz="3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9752" y="3212976"/>
            <a:ext cx="6624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Microsoft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Exel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– программа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программа для проведения расчетов, составления таблиц и диаграмм, вычисления сложных функций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1484784"/>
            <a:ext cx="68042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Microsoft Word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– текстовый процессор, </a:t>
            </a:r>
            <a:r>
              <a:rPr lang="ru-RU" sz="2400" b="1" dirty="0" smtClean="0">
                <a:solidFill>
                  <a:schemeClr val="bg1"/>
                </a:solidFill>
              </a:rPr>
              <a:t>программа для набора, сохранения, редактирования и печати текста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1760" y="5013176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Microsoft </a:t>
            </a:r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PowerPoint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– программа для подготовки и просмотра презентаций</a:t>
            </a:r>
            <a:endParaRPr lang="ru-RU" dirty="0">
              <a:latin typeface="+mj-lt"/>
            </a:endParaRPr>
          </a:p>
        </p:txBody>
      </p:sp>
      <p:sp>
        <p:nvSpPr>
          <p:cNvPr id="45060" name="AutoShape 4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s://i.dlpng.com/static/png/4017968-microsoft-word-microsoft-office-2007-microsoft-excel-word-png-download-png-for-microsoft-word-900_920_preview.webp"/>
          <p:cNvSpPr>
            <a:spLocks noChangeAspect="1" noChangeArrowheads="1"/>
          </p:cNvSpPr>
          <p:nvPr/>
        </p:nvSpPr>
        <p:spPr bwMode="auto">
          <a:xfrm>
            <a:off x="155575" y="-2582863"/>
            <a:ext cx="5267325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1303" t="41999" r="50979" b="32801"/>
          <a:stretch>
            <a:fillRect/>
          </a:stretch>
        </p:blipFill>
        <p:spPr bwMode="auto">
          <a:xfrm>
            <a:off x="683568" y="1556792"/>
            <a:ext cx="1584176" cy="1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1000logos.net/wp-content/uploads/2020/08/Microsoft-Excel-Logo-history.jpg"/>
          <p:cNvPicPr>
            <a:picLocks noChangeAspect="1" noChangeArrowheads="1"/>
          </p:cNvPicPr>
          <p:nvPr/>
        </p:nvPicPr>
        <p:blipFill>
          <a:blip r:embed="rId3" cstate="print"/>
          <a:srcRect l="72285" t="36567" r="4868" b="38152"/>
          <a:stretch>
            <a:fillRect/>
          </a:stretch>
        </p:blipFill>
        <p:spPr bwMode="auto">
          <a:xfrm>
            <a:off x="683568" y="3212976"/>
            <a:ext cx="1584176" cy="1402386"/>
          </a:xfrm>
          <a:prstGeom prst="rect">
            <a:avLst/>
          </a:prstGeom>
          <a:noFill/>
        </p:spPr>
      </p:pic>
      <p:pic>
        <p:nvPicPr>
          <p:cNvPr id="14342" name="Picture 6" descr="https://www.officetutes.com/wp-content/uploads/2015/09/1442956135_maxresdefault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6497" t="10101" r="51569" b="16400"/>
          <a:stretch>
            <a:fillRect/>
          </a:stretch>
        </p:blipFill>
        <p:spPr bwMode="auto">
          <a:xfrm>
            <a:off x="683568" y="5085184"/>
            <a:ext cx="1584176" cy="156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19672" y="260648"/>
            <a:ext cx="6555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Полезные программы 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2195736" y="3212976"/>
            <a:ext cx="6357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Adobe Acrobat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– программа для создания и просмотра электронных публикаций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1412776"/>
            <a:ext cx="66247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Skype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– программа</a:t>
            </a:r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голосового и </a:t>
            </a:r>
            <a:r>
              <a:rPr lang="ru-RU" sz="24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видеообщения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по Интернету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744" y="5013176"/>
            <a:ext cx="63579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WinRAR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– архиватор, программа при помощи которой можно уменьшить размер файла или папки с файлами</a:t>
            </a:r>
            <a:endParaRPr lang="ru-RU" dirty="0">
              <a:latin typeface="+mj-lt"/>
            </a:endParaRPr>
          </a:p>
        </p:txBody>
      </p:sp>
      <p:pic>
        <p:nvPicPr>
          <p:cNvPr id="43010" name="Picture 2" descr="Логотип программы Sk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1512168" cy="1530256"/>
          </a:xfrm>
          <a:prstGeom prst="rect">
            <a:avLst/>
          </a:prstGeom>
          <a:noFill/>
        </p:spPr>
      </p:pic>
      <p:pic>
        <p:nvPicPr>
          <p:cNvPr id="43012" name="Picture 4" descr="Логотип программы Adobe Acrob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1429265" cy="1377174"/>
          </a:xfrm>
          <a:prstGeom prst="rect">
            <a:avLst/>
          </a:prstGeom>
          <a:noFill/>
        </p:spPr>
      </p:pic>
      <p:pic>
        <p:nvPicPr>
          <p:cNvPr id="43016" name="Picture 8" descr="WinRAR RAR archiv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500" y="4926794"/>
            <a:ext cx="1538228" cy="1302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269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Хранение информации на компьютере</vt:lpstr>
      <vt:lpstr>Хранение информации на компьютере</vt:lpstr>
      <vt:lpstr>Создание папки</vt:lpstr>
      <vt:lpstr>Переименование папки или файла</vt:lpstr>
      <vt:lpstr>Копирование и перемещение папки или файла</vt:lpstr>
      <vt:lpstr>Копирование и перемещение папки или файла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ЦГБ</dc:creator>
  <cp:lastModifiedBy>ТРО АЮР</cp:lastModifiedBy>
  <cp:revision>123</cp:revision>
  <dcterms:created xsi:type="dcterms:W3CDTF">2022-01-21T10:09:28Z</dcterms:created>
  <dcterms:modified xsi:type="dcterms:W3CDTF">2023-02-07T12:21:47Z</dcterms:modified>
</cp:coreProperties>
</file>